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76" r:id="rId4"/>
    <p:sldId id="259" r:id="rId5"/>
    <p:sldId id="265" r:id="rId6"/>
    <p:sldId id="262" r:id="rId7"/>
    <p:sldId id="260" r:id="rId8"/>
    <p:sldId id="266" r:id="rId9"/>
    <p:sldId id="267" r:id="rId10"/>
    <p:sldId id="268" r:id="rId11"/>
    <p:sldId id="269" r:id="rId12"/>
    <p:sldId id="270" r:id="rId13"/>
    <p:sldId id="271" r:id="rId14"/>
    <p:sldId id="272" r:id="rId15"/>
    <p:sldId id="273" r:id="rId16"/>
    <p:sldId id="274"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309" autoAdjust="0"/>
  </p:normalViewPr>
  <p:slideViewPr>
    <p:cSldViewPr snapToGrid="0">
      <p:cViewPr varScale="1">
        <p:scale>
          <a:sx n="69" d="100"/>
          <a:sy n="69" d="100"/>
        </p:scale>
        <p:origin x="1094" y="58"/>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1F6DE-5706-4DEC-BD1D-44773FE90E04}" type="datetimeFigureOut">
              <a:rPr lang="en-AU" smtClean="0"/>
              <a:t>10/07/2020</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26E5A-5843-4D14-9111-9D9D0FB7B691}" type="slidenum">
              <a:rPr lang="en-AU" smtClean="0"/>
              <a:t>‹#›</a:t>
            </a:fld>
            <a:endParaRPr lang="en-AU" dirty="0"/>
          </a:p>
        </p:txBody>
      </p:sp>
    </p:spTree>
    <p:extLst>
      <p:ext uri="{BB962C8B-B14F-4D97-AF65-F5344CB8AC3E}">
        <p14:creationId xmlns:p14="http://schemas.microsoft.com/office/powerpoint/2010/main" val="8339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a:t>
            </a:fld>
            <a:endParaRPr lang="en-AU" dirty="0"/>
          </a:p>
        </p:txBody>
      </p:sp>
    </p:spTree>
    <p:extLst>
      <p:ext uri="{BB962C8B-B14F-4D97-AF65-F5344CB8AC3E}">
        <p14:creationId xmlns:p14="http://schemas.microsoft.com/office/powerpoint/2010/main" val="320494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bg1"/>
                </a:solidFill>
              </a:rPr>
              <a:t>We now turn to the scriptures. What did Jesus have to say about forgiving people who hurt others by their poor choices. Instead of a lecture on sin and forgiveness Jesus told a story. A most unbelievable story for the  people who first heard it. Take time to read and explore this parable with your child.  Wonder together – share with each other what you imagine each character felt as the story progresses.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10</a:t>
            </a:fld>
            <a:endParaRPr lang="en-AU" dirty="0"/>
          </a:p>
        </p:txBody>
      </p:sp>
    </p:spTree>
    <p:extLst>
      <p:ext uri="{BB962C8B-B14F-4D97-AF65-F5344CB8AC3E}">
        <p14:creationId xmlns:p14="http://schemas.microsoft.com/office/powerpoint/2010/main" val="284420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Together with your child find the choices made by both father and son in the parable on p. 7. Discuss how each choice either strengthened the</a:t>
            </a:r>
            <a:r>
              <a:rPr lang="en-AU" baseline="0" dirty="0" smtClean="0"/>
              <a:t> </a:t>
            </a:r>
            <a:r>
              <a:rPr lang="en-AU" dirty="0" smtClean="0"/>
              <a:t>relationship between father and son or harmed their relationship.</a:t>
            </a:r>
            <a:r>
              <a:rPr lang="en-AU" baseline="0" dirty="0" smtClean="0"/>
              <a:t> </a:t>
            </a:r>
            <a:r>
              <a:rPr lang="en-US" sz="1200" kern="1200" dirty="0" smtClean="0">
                <a:solidFill>
                  <a:schemeClr val="tx1"/>
                </a:solidFill>
                <a:effectLst/>
                <a:latin typeface="+mn-lt"/>
                <a:ea typeface="+mn-ea"/>
                <a:cs typeface="+mn-cs"/>
              </a:rPr>
              <a:t>Your child  may focus on different aspects of this parable.  Some parts may relate more to their experience or understanding than others.  Help your child list the choices under the two headings on p.8.</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Human beings are born with the grace of free will and therefore have the capacity to sin. Sin is the breaking of relationship, the turning away from God. It is important that your child hears</a:t>
            </a:r>
            <a:r>
              <a:rPr lang="en-US" sz="1200" kern="1200" baseline="0" dirty="0" smtClean="0">
                <a:solidFill>
                  <a:schemeClr val="tx1"/>
                </a:solidFill>
                <a:effectLst/>
                <a:latin typeface="+mn-lt"/>
                <a:ea typeface="+mn-ea"/>
                <a:cs typeface="+mn-cs"/>
              </a:rPr>
              <a:t> that sin can never be accidental.</a:t>
            </a:r>
            <a:r>
              <a:rPr lang="en-US" sz="1200" kern="1200" dirty="0" smtClean="0">
                <a:solidFill>
                  <a:schemeClr val="tx1"/>
                </a:solidFill>
                <a:effectLst/>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11</a:t>
            </a:fld>
            <a:endParaRPr lang="en-AU" dirty="0"/>
          </a:p>
        </p:txBody>
      </p:sp>
    </p:spTree>
    <p:extLst>
      <p:ext uri="{BB962C8B-B14F-4D97-AF65-F5344CB8AC3E}">
        <p14:creationId xmlns:p14="http://schemas.microsoft.com/office/powerpoint/2010/main" val="125631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major turning point in moral development occurs when the child begins to internalize family values. What’s important to their parents becomes important to them. Children behave well because they have had several years of positive parental direction. Without this parental direction children may operate from the basis of “Whatever I do is okay as long as I don’t get caught.”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Seven-to-ten-year-olds have a strong sense of fairness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understand the necessity of rules.  </a:t>
            </a:r>
            <a:r>
              <a:rPr lang="en-AU" sz="1200" kern="1200" dirty="0" smtClean="0">
                <a:solidFill>
                  <a:schemeClr val="tx1"/>
                </a:solidFill>
                <a:effectLst/>
                <a:latin typeface="+mn-lt"/>
                <a:ea typeface="+mn-ea"/>
                <a:cs typeface="+mn-cs"/>
              </a:rPr>
              <a:t> Have you ever seen an under 5 soccer team at a game. All the players are bunched together with each child following the only rule they really understand ‘kick the ball’. Coaches are outside this swarm yelling spread out spread out.  However both teams ignore this plea as they try to get a</a:t>
            </a:r>
            <a:r>
              <a:rPr lang="en-AU" sz="1200" kern="1200" baseline="0" dirty="0" smtClean="0">
                <a:solidFill>
                  <a:schemeClr val="tx1"/>
                </a:solidFill>
                <a:effectLst/>
                <a:latin typeface="+mn-lt"/>
                <a:ea typeface="+mn-ea"/>
                <a:cs typeface="+mn-cs"/>
              </a:rPr>
              <a:t> goal – often into the ‘wrong’ goal. By the age of  7 – 10 the players in a team are able to hold position for the sake of the team. They are willing to pass the ball to other team members. This is a good indication of their moral development.</a:t>
            </a: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F26E5A-5843-4D14-9111-9D9D0FB7B691}" type="slidenum">
              <a:rPr lang="en-AU" smtClean="0"/>
              <a:t>12</a:t>
            </a:fld>
            <a:endParaRPr lang="en-AU" dirty="0"/>
          </a:p>
        </p:txBody>
      </p:sp>
    </p:spTree>
    <p:extLst>
      <p:ext uri="{BB962C8B-B14F-4D97-AF65-F5344CB8AC3E}">
        <p14:creationId xmlns:p14="http://schemas.microsoft.com/office/powerpoint/2010/main" val="1921127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13</a:t>
            </a:fld>
            <a:endParaRPr lang="en-AU" dirty="0"/>
          </a:p>
        </p:txBody>
      </p:sp>
    </p:spTree>
    <p:extLst>
      <p:ext uri="{BB962C8B-B14F-4D97-AF65-F5344CB8AC3E}">
        <p14:creationId xmlns:p14="http://schemas.microsoft.com/office/powerpoint/2010/main" val="202225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Who in your family plays a team sport. Being part of a team involves both the competition game and a training session. Sometimes organising the time to get to training during the week is more difficult than getting to the match on the weekend. Training is necessary – it is where you focus on the skills to play the game. Let’s think of the</a:t>
            </a:r>
            <a:r>
              <a:rPr lang="en-AU" baseline="0" dirty="0" smtClean="0"/>
              <a:t> first part of each of these four sessions as the competition game and the home activity as the training session. It is easy to see why the first part is needed but </a:t>
            </a:r>
            <a:r>
              <a:rPr lang="en-AU" dirty="0" smtClean="0"/>
              <a:t>why do you also need the home activity (training). The home activities help your child recall what was taught in each </a:t>
            </a:r>
            <a:r>
              <a:rPr lang="en-AU" baseline="0" dirty="0" smtClean="0"/>
              <a:t>session and reinforces the main point of each session.  </a:t>
            </a:r>
            <a:endParaRPr lang="en-AU" dirty="0" smtClean="0"/>
          </a:p>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14</a:t>
            </a:fld>
            <a:endParaRPr lang="en-AU" dirty="0"/>
          </a:p>
        </p:txBody>
      </p:sp>
    </p:spTree>
    <p:extLst>
      <p:ext uri="{BB962C8B-B14F-4D97-AF65-F5344CB8AC3E}">
        <p14:creationId xmlns:p14="http://schemas.microsoft.com/office/powerpoint/2010/main" val="234319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15</a:t>
            </a:fld>
            <a:endParaRPr lang="en-AU" dirty="0"/>
          </a:p>
        </p:txBody>
      </p:sp>
    </p:spTree>
    <p:extLst>
      <p:ext uri="{BB962C8B-B14F-4D97-AF65-F5344CB8AC3E}">
        <p14:creationId xmlns:p14="http://schemas.microsoft.com/office/powerpoint/2010/main" val="3951080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It is said that a picture is worth a thousand words. Remember the first paintings your child drew when they were very little. How often did you need to ask very diplomatically who/what is that in your painting. Then you could see what the child was drawing in the picture. To the child the it is obvious  – they drew it. </a:t>
            </a:r>
          </a:p>
          <a:p>
            <a:r>
              <a:rPr lang="en-AU" baseline="0" dirty="0" smtClean="0"/>
              <a:t>In this exercise, by asking your child to draw each of these scenes you should see what the words in the parable of the prodigal Son mean to them. The drawings will show how your child interprets the scripture story. In some cases you still may have to ask who is that in the picture and what are they doing.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16</a:t>
            </a:fld>
            <a:endParaRPr lang="en-AU" dirty="0"/>
          </a:p>
        </p:txBody>
      </p:sp>
    </p:spTree>
    <p:extLst>
      <p:ext uri="{BB962C8B-B14F-4D97-AF65-F5344CB8AC3E}">
        <p14:creationId xmlns:p14="http://schemas.microsoft.com/office/powerpoint/2010/main" val="999481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17</a:t>
            </a:fld>
            <a:endParaRPr lang="en-AU" dirty="0"/>
          </a:p>
        </p:txBody>
      </p:sp>
    </p:spTree>
    <p:extLst>
      <p:ext uri="{BB962C8B-B14F-4D97-AF65-F5344CB8AC3E}">
        <p14:creationId xmlns:p14="http://schemas.microsoft.com/office/powerpoint/2010/main" val="2390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solidFill>
                  <a:schemeClr val="bg1"/>
                </a:solidFill>
              </a:rPr>
              <a:t>This Reconciliation program has four sessions. </a:t>
            </a:r>
            <a:r>
              <a:rPr lang="en-AU" dirty="0" smtClean="0">
                <a:solidFill>
                  <a:schemeClr val="bg1"/>
                </a:solidFill>
              </a:rPr>
              <a:t>Each child should have an</a:t>
            </a:r>
            <a:r>
              <a:rPr lang="en-AU" baseline="0" dirty="0" smtClean="0">
                <a:solidFill>
                  <a:schemeClr val="bg1"/>
                </a:solidFill>
              </a:rPr>
              <a:t> activity book and a pencil to write responses. The sacrament of reconciliation is a celebration. </a:t>
            </a:r>
            <a:r>
              <a:rPr lang="en-AU" dirty="0" smtClean="0">
                <a:solidFill>
                  <a:schemeClr val="bg1"/>
                </a:solidFill>
              </a:rPr>
              <a:t>What are we celebrating</a:t>
            </a:r>
            <a:r>
              <a:rPr lang="en-AU" baseline="0" dirty="0" smtClean="0">
                <a:solidFill>
                  <a:schemeClr val="bg1"/>
                </a:solidFill>
              </a:rPr>
              <a:t>? Certainly not celebrating the bad choices that your child has made. We are celebrating that your child is able to discern and admit they have done something wrong and that they need to ask to be forgiven. </a:t>
            </a:r>
            <a:endParaRPr lang="en-AU" dirty="0" smtClean="0">
              <a:solidFill>
                <a:schemeClr val="bg1"/>
              </a:solidFill>
            </a:endParaRPr>
          </a:p>
        </p:txBody>
      </p:sp>
      <p:sp>
        <p:nvSpPr>
          <p:cNvPr id="4" name="Slide Number Placeholder 3"/>
          <p:cNvSpPr>
            <a:spLocks noGrp="1"/>
          </p:cNvSpPr>
          <p:nvPr>
            <p:ph type="sldNum" sz="quarter" idx="10"/>
          </p:nvPr>
        </p:nvSpPr>
        <p:spPr/>
        <p:txBody>
          <a:bodyPr/>
          <a:lstStyle/>
          <a:p>
            <a:fld id="{D9F26E5A-5843-4D14-9111-9D9D0FB7B691}" type="slidenum">
              <a:rPr lang="en-AU" smtClean="0"/>
              <a:t>2</a:t>
            </a:fld>
            <a:endParaRPr lang="en-AU" dirty="0"/>
          </a:p>
        </p:txBody>
      </p:sp>
    </p:spTree>
    <p:extLst>
      <p:ext uri="{BB962C8B-B14F-4D97-AF65-F5344CB8AC3E}">
        <p14:creationId xmlns:p14="http://schemas.microsoft.com/office/powerpoint/2010/main" val="208469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is a shame if  people only find these bits when all the sessions are completed. Take a little time  to have a look at the Activity Book. Turn to the glossary on p 51.</a:t>
            </a:r>
            <a:r>
              <a:rPr lang="en-AU" baseline="0" dirty="0" smtClean="0"/>
              <a:t> here you can see  definitions of words used in this program. On page p 47  are the prayers your child would know from lessons at school. The examination of conscience on p.45, 46 is based on the 10 commandments with questions that are at an age appropriate level for your child. On p. 43, 44 There is a removable ‘’Reconciliation Booklet’- a handy reference for your child to take with them when they go to Reconciliation (Confession). On page 42 you will see the Golden rule we refer to during session one.</a:t>
            </a:r>
          </a:p>
          <a:p>
            <a:r>
              <a:rPr lang="en-AU" dirty="0" smtClean="0"/>
              <a:t>.</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3</a:t>
            </a:fld>
            <a:endParaRPr lang="en-AU" dirty="0"/>
          </a:p>
        </p:txBody>
      </p:sp>
    </p:spTree>
    <p:extLst>
      <p:ext uri="{BB962C8B-B14F-4D97-AF65-F5344CB8AC3E}">
        <p14:creationId xmlns:p14="http://schemas.microsoft.com/office/powerpoint/2010/main" val="110545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In an ideal world this</a:t>
            </a:r>
            <a:r>
              <a:rPr lang="en-AU" baseline="0" dirty="0" smtClean="0"/>
              <a:t> </a:t>
            </a:r>
            <a:r>
              <a:rPr lang="en-AU" dirty="0" smtClean="0"/>
              <a:t>page should be read before the start of each session. The ‘parent notes’ for  this  session will help</a:t>
            </a:r>
            <a:r>
              <a:rPr lang="en-AU" baseline="0" dirty="0" smtClean="0"/>
              <a:t> you, as the first educators in faith for your child, to understand the connection between free will and good v’s bad moral choices. </a:t>
            </a:r>
            <a:r>
              <a:rPr lang="en-AU" dirty="0" smtClean="0"/>
              <a:t> </a:t>
            </a:r>
            <a:r>
              <a:rPr lang="en-US" sz="1200" kern="1200" dirty="0" smtClean="0">
                <a:solidFill>
                  <a:schemeClr val="tx1"/>
                </a:solidFill>
                <a:effectLst/>
                <a:latin typeface="+mn-lt"/>
                <a:ea typeface="+mn-ea"/>
                <a:cs typeface="+mn-cs"/>
              </a:rPr>
              <a:t>Children go through stages of moral development, yet unlike physical growth, moral growth doesn’t happen without some input from parents. From infancy to adulthood the developing moral person progresses from </a:t>
            </a:r>
            <a:r>
              <a:rPr lang="en-US" sz="1200" b="1" kern="1200" dirty="0" smtClean="0">
                <a:solidFill>
                  <a:schemeClr val="tx1"/>
                </a:solidFill>
                <a:effectLst/>
                <a:latin typeface="+mn-lt"/>
                <a:ea typeface="+mn-ea"/>
                <a:cs typeface="+mn-cs"/>
              </a:rPr>
              <a:t>self</a:t>
            </a:r>
            <a:r>
              <a:rPr lang="en-US" sz="1200" kern="1200" dirty="0" smtClean="0">
                <a:solidFill>
                  <a:schemeClr val="tx1"/>
                </a:solidFill>
                <a:effectLst/>
                <a:latin typeface="+mn-lt"/>
                <a:ea typeface="+mn-ea"/>
                <a:cs typeface="+mn-cs"/>
              </a:rPr>
              <a:t> (“It’s right because it feels right to me”) to </a:t>
            </a:r>
            <a:r>
              <a:rPr lang="en-US" sz="1200" b="1" kern="1200" dirty="0" smtClean="0">
                <a:solidFill>
                  <a:schemeClr val="tx1"/>
                </a:solidFill>
                <a:effectLst/>
                <a:latin typeface="+mn-lt"/>
                <a:ea typeface="+mn-ea"/>
                <a:cs typeface="+mn-cs"/>
              </a:rPr>
              <a:t>others </a:t>
            </a:r>
            <a:r>
              <a:rPr lang="en-US" sz="1200" kern="1200" dirty="0" smtClean="0">
                <a:solidFill>
                  <a:schemeClr val="tx1"/>
                </a:solidFill>
                <a:effectLst/>
                <a:latin typeface="+mn-lt"/>
                <a:ea typeface="+mn-ea"/>
                <a:cs typeface="+mn-cs"/>
              </a:rPr>
              <a:t>(“It’s right because it’s what we do in our family”) to </a:t>
            </a:r>
            <a:r>
              <a:rPr lang="en-US" sz="1200" b="1" kern="1200" dirty="0" smtClean="0">
                <a:solidFill>
                  <a:schemeClr val="tx1"/>
                </a:solidFill>
                <a:effectLst/>
                <a:latin typeface="+mn-lt"/>
                <a:ea typeface="+mn-ea"/>
                <a:cs typeface="+mn-cs"/>
              </a:rPr>
              <a:t>abstract moral reasoning </a:t>
            </a:r>
            <a:r>
              <a:rPr lang="en-US" sz="1200" kern="1200" dirty="0" smtClean="0">
                <a:solidFill>
                  <a:schemeClr val="tx1"/>
                </a:solidFill>
                <a:effectLst/>
                <a:latin typeface="+mn-lt"/>
                <a:ea typeface="+mn-ea"/>
                <a:cs typeface="+mn-cs"/>
              </a:rPr>
              <a:t>(“It’s right because it is right”). To develop into a morally responsible person, a child must be given a solid foundation at each stage.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4</a:t>
            </a:fld>
            <a:endParaRPr lang="en-AU" dirty="0"/>
          </a:p>
        </p:txBody>
      </p:sp>
    </p:spTree>
    <p:extLst>
      <p:ext uri="{BB962C8B-B14F-4D97-AF65-F5344CB8AC3E}">
        <p14:creationId xmlns:p14="http://schemas.microsoft.com/office/powerpoint/2010/main" val="35445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Welcome parents and children</a:t>
            </a:r>
            <a:r>
              <a:rPr lang="en-AU" baseline="0" dirty="0" smtClean="0"/>
              <a:t> to y</a:t>
            </a:r>
            <a:r>
              <a:rPr lang="en-AU" dirty="0" smtClean="0"/>
              <a:t>our </a:t>
            </a:r>
            <a:r>
              <a:rPr lang="en-AU" baseline="0" dirty="0" smtClean="0"/>
              <a:t>Reconciliation Program. </a:t>
            </a:r>
          </a:p>
          <a:p>
            <a:r>
              <a:rPr lang="en-AU" dirty="0" smtClean="0"/>
              <a:t>Each session starts and ends with prayer. This session is about choices – and discerning if they were good choices or bad choices. It should take up</a:t>
            </a:r>
            <a:r>
              <a:rPr lang="en-AU" baseline="0" dirty="0" smtClean="0"/>
              <a:t> to </a:t>
            </a:r>
            <a:r>
              <a:rPr lang="en-AU" dirty="0" smtClean="0"/>
              <a:t>50 minutes. Parent and child will be seated together</a:t>
            </a:r>
            <a:r>
              <a:rPr lang="en-AU" baseline="0" dirty="0" smtClean="0"/>
              <a:t> so you can discuss the topic and help each other with the answers. There should be enough time for the  written exercises to be  completed during the session.  Now let’s get started with our prayer.</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5</a:t>
            </a:fld>
            <a:endParaRPr lang="en-AU" dirty="0"/>
          </a:p>
        </p:txBody>
      </p:sp>
    </p:spTree>
    <p:extLst>
      <p:ext uri="{BB962C8B-B14F-4D97-AF65-F5344CB8AC3E}">
        <p14:creationId xmlns:p14="http://schemas.microsoft.com/office/powerpoint/2010/main" val="272572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this</a:t>
            </a:r>
            <a:r>
              <a:rPr lang="en-AU" baseline="0" dirty="0" smtClean="0"/>
              <a:t> is a small group session with an advertised starting time it is best to start on time or as near as possible. If you delay the start it is unfair to the families who arrive on time and it encourages the late comers to be late. If it is a family session at home turn off all distractions and give your total attention to this precious child.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6</a:t>
            </a:fld>
            <a:endParaRPr lang="en-AU" dirty="0"/>
          </a:p>
        </p:txBody>
      </p:sp>
    </p:spTree>
    <p:extLst>
      <p:ext uri="{BB962C8B-B14F-4D97-AF65-F5344CB8AC3E}">
        <p14:creationId xmlns:p14="http://schemas.microsoft.com/office/powerpoint/2010/main" val="414923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Your book should be open</a:t>
            </a:r>
            <a:r>
              <a:rPr lang="en-AU" baseline="0" dirty="0" smtClean="0"/>
              <a:t> at page 4.  Y</a:t>
            </a:r>
            <a:r>
              <a:rPr lang="en-AU" dirty="0" smtClean="0"/>
              <a:t>ou will find 2 exercises there for the children to complete. The first one  my name is…  when he/she has finished this  ask your child to read the statement -Jesus</a:t>
            </a:r>
            <a:r>
              <a:rPr lang="en-AU" baseline="0" dirty="0" smtClean="0"/>
              <a:t> told us that ‘Love is God’s way’ and start the second exercise. Parents you now get an opportunity to hear about love from your child’s point of view. Sometimes the responses to these questions will surprise you.  If this is a group setting, the children may be willing to  share their answers.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7</a:t>
            </a:fld>
            <a:endParaRPr lang="en-AU" dirty="0"/>
          </a:p>
        </p:txBody>
      </p:sp>
    </p:spTree>
    <p:extLst>
      <p:ext uri="{BB962C8B-B14F-4D97-AF65-F5344CB8AC3E}">
        <p14:creationId xmlns:p14="http://schemas.microsoft.com/office/powerpoint/2010/main" val="132355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did</a:t>
            </a:r>
            <a:r>
              <a:rPr lang="en-US" sz="1200" kern="1200" baseline="0" dirty="0" smtClean="0">
                <a:solidFill>
                  <a:schemeClr val="tx1"/>
                </a:solidFill>
                <a:effectLst/>
                <a:latin typeface="+mn-lt"/>
                <a:ea typeface="+mn-ea"/>
                <a:cs typeface="+mn-cs"/>
              </a:rPr>
              <a:t> your child </a:t>
            </a:r>
            <a:r>
              <a:rPr lang="en-US" sz="1200" kern="1200" dirty="0" smtClean="0">
                <a:solidFill>
                  <a:schemeClr val="tx1"/>
                </a:solidFill>
                <a:effectLst/>
                <a:latin typeface="+mn-lt"/>
                <a:ea typeface="+mn-ea"/>
                <a:cs typeface="+mn-cs"/>
              </a:rPr>
              <a:t>first smile, what was their first word, when did they start to walk. When did They start to talk. These milestones are often recorded in their baby book. What about their moral development milestones. How can you asses their moral reasoning.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infant does not have the capacity to moralize, other than having a sense of rightness or wrongness as those feelings apply to himself. By eighteen months a sense of “otherness” begins. Toddlers learn that others share their world; others have needs and rights, too. The house they live in has “rules” that they must learn to live by, which is frustrating.  They show their use of  free will by that often heard word ‘NO’  This age child does not yet have the ability to judge something as “right” or “wrong”; they are only directed by what others tell them, which competes with their internal drive to do what they want. </a:t>
            </a: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bg1"/>
                </a:solidFill>
              </a:rPr>
              <a:t>As they get to age 7 - 10 their choices start to  take into account another person’s feeling. </a:t>
            </a:r>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8</a:t>
            </a:fld>
            <a:endParaRPr lang="en-AU" dirty="0"/>
          </a:p>
        </p:txBody>
      </p:sp>
    </p:spTree>
    <p:extLst>
      <p:ext uri="{BB962C8B-B14F-4D97-AF65-F5344CB8AC3E}">
        <p14:creationId xmlns:p14="http://schemas.microsoft.com/office/powerpoint/2010/main" val="161305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parent you have helped your child  begin to understand the concept of the Golden Rule, to consider what they do and  how it affects other people, that others have rights and viewpoints, too, and how to be considerate. They perceive consequences and can grasp the when-then connection: when I misbehave, then this happens. </a:t>
            </a:r>
            <a:r>
              <a:rPr lang="en-AU" dirty="0" smtClean="0">
                <a:solidFill>
                  <a:schemeClr val="bg1"/>
                </a:solidFill>
              </a:rPr>
              <a:t>In helping your child understand the concept of sin do not to associate every snap decision your child makes with sin. Sin is an attitude</a:t>
            </a:r>
            <a:r>
              <a:rPr lang="en-AU" baseline="0" dirty="0" smtClean="0">
                <a:solidFill>
                  <a:schemeClr val="bg1"/>
                </a:solidFill>
              </a:rPr>
              <a:t> which is expressed in an outward action.</a:t>
            </a:r>
            <a:endParaRPr lang="en-AU" dirty="0" smtClean="0">
              <a:solidFill>
                <a:schemeClr val="bg1"/>
              </a:solidFill>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D9F26E5A-5843-4D14-9111-9D9D0FB7B691}" type="slidenum">
              <a:rPr lang="en-AU" smtClean="0"/>
              <a:t>9</a:t>
            </a:fld>
            <a:endParaRPr lang="en-AU" dirty="0"/>
          </a:p>
        </p:txBody>
      </p:sp>
    </p:spTree>
    <p:extLst>
      <p:ext uri="{BB962C8B-B14F-4D97-AF65-F5344CB8AC3E}">
        <p14:creationId xmlns:p14="http://schemas.microsoft.com/office/powerpoint/2010/main" val="3756518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7/10/2020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7/10/2020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7/10/2020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7/10/2020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7/10/2020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7/10/2020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7/10/2020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7/10/2020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7/10/2020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7/10/2020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4a"/><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911497"/>
            <a:ext cx="8825658" cy="1610030"/>
          </a:xfrm>
        </p:spPr>
        <p:txBody>
          <a:bodyPr/>
          <a:lstStyle/>
          <a:p>
            <a:r>
              <a:rPr lang="en-AU" dirty="0" smtClean="0"/>
              <a:t>Session 1 </a:t>
            </a:r>
            <a:br>
              <a:rPr lang="en-AU" dirty="0" smtClean="0"/>
            </a:br>
            <a:r>
              <a:rPr lang="en-AU" dirty="0" smtClean="0"/>
              <a:t>Contents</a:t>
            </a:r>
            <a:endParaRPr lang="en-AU" dirty="0"/>
          </a:p>
        </p:txBody>
      </p:sp>
      <p:pic>
        <p:nvPicPr>
          <p:cNvPr id="4" name="Picture 3"/>
          <p:cNvPicPr/>
          <p:nvPr/>
        </p:nvPicPr>
        <p:blipFill>
          <a:blip r:embed="rId3"/>
          <a:stretch>
            <a:fillRect/>
          </a:stretch>
        </p:blipFill>
        <p:spPr>
          <a:xfrm rot="5400000">
            <a:off x="6476214" y="1584231"/>
            <a:ext cx="5190308" cy="3493861"/>
          </a:xfrm>
          <a:prstGeom prst="rect">
            <a:avLst/>
          </a:prstGeom>
        </p:spPr>
      </p:pic>
      <p:sp>
        <p:nvSpPr>
          <p:cNvPr id="5" name="TextBox 4"/>
          <p:cNvSpPr txBox="1"/>
          <p:nvPr/>
        </p:nvSpPr>
        <p:spPr>
          <a:xfrm>
            <a:off x="1154955" y="3041988"/>
            <a:ext cx="6631300" cy="2308324"/>
          </a:xfrm>
          <a:prstGeom prst="rect">
            <a:avLst/>
          </a:prstGeom>
          <a:noFill/>
        </p:spPr>
        <p:txBody>
          <a:bodyPr wrap="square" rtlCol="0">
            <a:spAutoFit/>
          </a:bodyPr>
          <a:lstStyle/>
          <a:p>
            <a:r>
              <a:rPr lang="en-AU" dirty="0" smtClean="0">
                <a:solidFill>
                  <a:schemeClr val="bg1"/>
                </a:solidFill>
              </a:rPr>
              <a:t>Step 1:   For Parents </a:t>
            </a:r>
          </a:p>
          <a:p>
            <a:r>
              <a:rPr lang="en-AU" dirty="0">
                <a:solidFill>
                  <a:schemeClr val="bg1"/>
                </a:solidFill>
              </a:rPr>
              <a:t>	</a:t>
            </a:r>
            <a:r>
              <a:rPr lang="en-AU" dirty="0" smtClean="0">
                <a:solidFill>
                  <a:schemeClr val="bg1"/>
                </a:solidFill>
              </a:rPr>
              <a:t>	</a:t>
            </a:r>
          </a:p>
          <a:p>
            <a:r>
              <a:rPr lang="en-AU" dirty="0">
                <a:solidFill>
                  <a:schemeClr val="bg1"/>
                </a:solidFill>
              </a:rPr>
              <a:t>	</a:t>
            </a:r>
            <a:r>
              <a:rPr lang="en-AU" dirty="0" smtClean="0">
                <a:solidFill>
                  <a:schemeClr val="bg1"/>
                </a:solidFill>
              </a:rPr>
              <a:t>	Before starting  |  </a:t>
            </a:r>
            <a:r>
              <a:rPr lang="en-AU" dirty="0" smtClean="0">
                <a:solidFill>
                  <a:schemeClr val="bg1"/>
                </a:solidFill>
              </a:rPr>
              <a:t>Parent </a:t>
            </a:r>
            <a:r>
              <a:rPr lang="en-AU" dirty="0" smtClean="0">
                <a:solidFill>
                  <a:schemeClr val="bg1"/>
                </a:solidFill>
              </a:rPr>
              <a:t>notes</a:t>
            </a:r>
          </a:p>
          <a:p>
            <a:endParaRPr lang="en-AU" dirty="0" smtClean="0">
              <a:solidFill>
                <a:schemeClr val="bg1"/>
              </a:solidFill>
            </a:endParaRPr>
          </a:p>
          <a:p>
            <a:endParaRPr lang="en-AU" dirty="0" smtClean="0">
              <a:solidFill>
                <a:schemeClr val="bg1"/>
              </a:solidFill>
            </a:endParaRPr>
          </a:p>
          <a:p>
            <a:r>
              <a:rPr lang="en-AU" dirty="0" smtClean="0">
                <a:solidFill>
                  <a:schemeClr val="bg1"/>
                </a:solidFill>
              </a:rPr>
              <a:t>Step 2:   For Parents and Children </a:t>
            </a:r>
          </a:p>
          <a:p>
            <a:endParaRPr lang="en-AU" dirty="0">
              <a:solidFill>
                <a:schemeClr val="bg1"/>
              </a:solidFill>
            </a:endParaRPr>
          </a:p>
          <a:p>
            <a:r>
              <a:rPr lang="en-AU" dirty="0" smtClean="0">
                <a:solidFill>
                  <a:schemeClr val="bg1"/>
                </a:solidFill>
              </a:rPr>
              <a:t>		Session 1 “Making Choices”</a:t>
            </a:r>
            <a:endParaRPr lang="en-AU" dirty="0">
              <a:solidFill>
                <a:schemeClr val="bg1"/>
              </a:solidFill>
            </a:endParaRPr>
          </a:p>
        </p:txBody>
      </p:sp>
    </p:spTree>
    <p:extLst>
      <p:ext uri="{BB962C8B-B14F-4D97-AF65-F5344CB8AC3E}">
        <p14:creationId xmlns:p14="http://schemas.microsoft.com/office/powerpoint/2010/main" val="207078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Forgiving Father</a:t>
            </a:r>
            <a:br>
              <a:rPr lang="en-AU" dirty="0" smtClean="0"/>
            </a:br>
            <a:endParaRPr lang="en-AU" sz="1800"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a:bodyPr>
          <a:lstStyle/>
          <a:p>
            <a:r>
              <a:rPr lang="en-US" dirty="0" smtClean="0"/>
              <a:t>The </a:t>
            </a:r>
            <a:r>
              <a:rPr lang="en-US" dirty="0">
                <a:solidFill>
                  <a:schemeClr val="bg1"/>
                </a:solidFill>
              </a:rPr>
              <a:t>Prodigal Son is a beautiful and familiar parable of forgiveness. </a:t>
            </a:r>
            <a:endParaRPr lang="en-US" dirty="0" smtClean="0">
              <a:solidFill>
                <a:schemeClr val="bg1"/>
              </a:solidFill>
            </a:endParaRPr>
          </a:p>
          <a:p>
            <a:r>
              <a:rPr lang="en-US" dirty="0" smtClean="0">
                <a:solidFill>
                  <a:schemeClr val="bg1"/>
                </a:solidFill>
              </a:rPr>
              <a:t>The </a:t>
            </a:r>
            <a:r>
              <a:rPr lang="en-US" dirty="0">
                <a:solidFill>
                  <a:schemeClr val="bg1"/>
                </a:solidFill>
              </a:rPr>
              <a:t>younger son squanders his family inheritance and yet the father welcomes him back into the family as if nothing has happened.</a:t>
            </a:r>
            <a:endParaRPr lang="en-AU" b="1" dirty="0">
              <a:solidFill>
                <a:schemeClr val="bg1"/>
              </a:solidFill>
            </a:endParaRPr>
          </a:p>
          <a:p>
            <a:r>
              <a:rPr lang="en-US" dirty="0" smtClean="0">
                <a:solidFill>
                  <a:schemeClr val="bg1"/>
                </a:solidFill>
              </a:rPr>
              <a:t>I wonder … there usually is no right or wrong answer to these type of questions. They help you and your child explore </a:t>
            </a:r>
            <a:r>
              <a:rPr lang="en-US" dirty="0">
                <a:solidFill>
                  <a:schemeClr val="bg1"/>
                </a:solidFill>
              </a:rPr>
              <a:t>the </a:t>
            </a:r>
            <a:r>
              <a:rPr lang="en-US" dirty="0" smtClean="0">
                <a:solidFill>
                  <a:schemeClr val="bg1"/>
                </a:solidFill>
              </a:rPr>
              <a:t>parable, </a:t>
            </a:r>
            <a:r>
              <a:rPr lang="en-US" dirty="0">
                <a:solidFill>
                  <a:schemeClr val="bg1"/>
                </a:solidFill>
              </a:rPr>
              <a:t>evoke wonder and </a:t>
            </a:r>
            <a:r>
              <a:rPr lang="en-US" dirty="0" smtClean="0">
                <a:solidFill>
                  <a:schemeClr val="bg1"/>
                </a:solidFill>
              </a:rPr>
              <a:t>relate the story to your life experience.</a:t>
            </a:r>
          </a:p>
          <a:p>
            <a:endParaRPr lang="en-AU" b="1" dirty="0"/>
          </a:p>
          <a:p>
            <a:endParaRPr lang="en-AU" dirty="0">
              <a:solidFill>
                <a:schemeClr val="bg1"/>
              </a:solidFill>
            </a:endParaRPr>
          </a:p>
        </p:txBody>
      </p:sp>
      <p:pic>
        <p:nvPicPr>
          <p:cNvPr id="6" name="Picture 5"/>
          <p:cNvPicPr>
            <a:picLocks noChangeAspect="1"/>
          </p:cNvPicPr>
          <p:nvPr/>
        </p:nvPicPr>
        <p:blipFill>
          <a:blip r:embed="rId5"/>
          <a:stretch>
            <a:fillRect/>
          </a:stretch>
        </p:blipFill>
        <p:spPr>
          <a:xfrm rot="340329">
            <a:off x="5684116" y="190785"/>
            <a:ext cx="4175807" cy="6362411"/>
          </a:xfrm>
          <a:prstGeom prst="rect">
            <a:avLst/>
          </a:prstGeom>
          <a:ln>
            <a:noFill/>
          </a:ln>
          <a:effectLst>
            <a:outerShdw blurRad="292100" dist="139700" dir="2700000" algn="tl" rotWithShape="0">
              <a:srgbClr val="333333">
                <a:alpha val="65000"/>
              </a:srgbClr>
            </a:outerShdw>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0749" y="1391155"/>
            <a:ext cx="487363" cy="487363"/>
          </a:xfrm>
          <a:prstGeom prst="rect">
            <a:avLst/>
          </a:prstGeom>
        </p:spPr>
      </p:pic>
    </p:spTree>
    <p:extLst>
      <p:ext uri="{BB962C8B-B14F-4D97-AF65-F5344CB8AC3E}">
        <p14:creationId xmlns:p14="http://schemas.microsoft.com/office/powerpoint/2010/main" val="3517668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Exploring the scripture text</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a:bodyPr>
          <a:lstStyle/>
          <a:p>
            <a:r>
              <a:rPr lang="en-US" dirty="0"/>
              <a:t>Our choices and decisions affect others and ourselves.</a:t>
            </a:r>
          </a:p>
          <a:p>
            <a:endParaRPr lang="en-AU" dirty="0" smtClean="0">
              <a:solidFill>
                <a:schemeClr val="bg1"/>
              </a:solidFill>
            </a:endParaRPr>
          </a:p>
          <a:p>
            <a:r>
              <a:rPr lang="en-AU" dirty="0" smtClean="0">
                <a:solidFill>
                  <a:schemeClr val="bg1"/>
                </a:solidFill>
              </a:rPr>
              <a:t>Help your child find each of the choices made by the father and the son in Jesus parable.  Help them see how each choice and decision affected both of them. </a:t>
            </a:r>
          </a:p>
          <a:p>
            <a:endParaRPr lang="en-AU" dirty="0" smtClean="0">
              <a:solidFill>
                <a:schemeClr val="bg1"/>
              </a:solidFill>
            </a:endParaRPr>
          </a:p>
          <a:p>
            <a:r>
              <a:rPr lang="en-AU" dirty="0" smtClean="0">
                <a:solidFill>
                  <a:schemeClr val="bg1"/>
                </a:solidFill>
              </a:rPr>
              <a:t>Sin can never be an accident. </a:t>
            </a:r>
          </a:p>
        </p:txBody>
      </p:sp>
      <p:pic>
        <p:nvPicPr>
          <p:cNvPr id="6" name="Picture 5"/>
          <p:cNvPicPr>
            <a:picLocks noChangeAspect="1"/>
          </p:cNvPicPr>
          <p:nvPr/>
        </p:nvPicPr>
        <p:blipFill>
          <a:blip r:embed="rId5"/>
          <a:stretch>
            <a:fillRect/>
          </a:stretch>
        </p:blipFill>
        <p:spPr>
          <a:xfrm rot="210488">
            <a:off x="5865668" y="31461"/>
            <a:ext cx="4355818" cy="6503266"/>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1115" y="1507693"/>
            <a:ext cx="487363" cy="487363"/>
          </a:xfrm>
          <a:prstGeom prst="rect">
            <a:avLst/>
          </a:prstGeom>
        </p:spPr>
      </p:pic>
    </p:spTree>
    <p:extLst>
      <p:ext uri="{BB962C8B-B14F-4D97-AF65-F5344CB8AC3E}">
        <p14:creationId xmlns:p14="http://schemas.microsoft.com/office/powerpoint/2010/main" val="1075710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ACTIVITIES</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a:bodyPr>
          <a:lstStyle/>
          <a:p>
            <a:r>
              <a:rPr lang="en-AU" dirty="0" smtClean="0">
                <a:solidFill>
                  <a:schemeClr val="bg1"/>
                </a:solidFill>
              </a:rPr>
              <a:t>Cloze passage on </a:t>
            </a:r>
            <a:r>
              <a:rPr lang="en-AU" dirty="0" smtClean="0">
                <a:solidFill>
                  <a:schemeClr val="bg1"/>
                </a:solidFill>
              </a:rPr>
              <a:t>page </a:t>
            </a:r>
            <a:r>
              <a:rPr lang="en-AU" dirty="0" smtClean="0">
                <a:solidFill>
                  <a:schemeClr val="bg1"/>
                </a:solidFill>
              </a:rPr>
              <a:t>9 sums up this session. When it is completed ask your child to read it.</a:t>
            </a:r>
          </a:p>
          <a:p>
            <a:endParaRPr lang="en-AU" dirty="0" smtClean="0">
              <a:solidFill>
                <a:schemeClr val="bg1"/>
              </a:solidFill>
            </a:endParaRPr>
          </a:p>
          <a:p>
            <a:r>
              <a:rPr lang="en-AU" dirty="0" smtClean="0">
                <a:solidFill>
                  <a:schemeClr val="bg1"/>
                </a:solidFill>
              </a:rPr>
              <a:t>The second activity is more challenging. Your child may choose an example of when they choose to do what they knew was right.  Ask them why they made this choice</a:t>
            </a:r>
            <a:r>
              <a:rPr lang="en-AU" dirty="0">
                <a:solidFill>
                  <a:schemeClr val="bg1"/>
                </a:solidFill>
              </a:rPr>
              <a:t>. </a:t>
            </a:r>
            <a:r>
              <a:rPr lang="en-AU" dirty="0" smtClean="0">
                <a:solidFill>
                  <a:schemeClr val="bg1"/>
                </a:solidFill>
              </a:rPr>
              <a:t>Their answer will be either because they </a:t>
            </a:r>
            <a:r>
              <a:rPr lang="en-AU" dirty="0">
                <a:solidFill>
                  <a:schemeClr val="bg1"/>
                </a:solidFill>
              </a:rPr>
              <a:t>will get into </a:t>
            </a:r>
            <a:r>
              <a:rPr lang="en-AU" dirty="0" smtClean="0">
                <a:solidFill>
                  <a:schemeClr val="bg1"/>
                </a:solidFill>
              </a:rPr>
              <a:t>trouble or because  </a:t>
            </a:r>
            <a:r>
              <a:rPr lang="en-AU" dirty="0">
                <a:solidFill>
                  <a:schemeClr val="bg1"/>
                </a:solidFill>
              </a:rPr>
              <a:t>it will hurt someone </a:t>
            </a:r>
            <a:r>
              <a:rPr lang="en-AU" dirty="0" smtClean="0">
                <a:solidFill>
                  <a:schemeClr val="bg1"/>
                </a:solidFill>
              </a:rPr>
              <a:t>else. This  will </a:t>
            </a:r>
            <a:r>
              <a:rPr lang="en-AU" dirty="0">
                <a:solidFill>
                  <a:schemeClr val="bg1"/>
                </a:solidFill>
              </a:rPr>
              <a:t>help you asses their moral reasoning.</a:t>
            </a:r>
          </a:p>
          <a:p>
            <a:endParaRPr lang="en-AU" dirty="0" smtClean="0">
              <a:solidFill>
                <a:schemeClr val="accent3"/>
              </a:solidFill>
            </a:endParaRPr>
          </a:p>
        </p:txBody>
      </p:sp>
      <p:pic>
        <p:nvPicPr>
          <p:cNvPr id="7" name="Picture 6"/>
          <p:cNvPicPr>
            <a:picLocks noChangeAspect="1"/>
          </p:cNvPicPr>
          <p:nvPr/>
        </p:nvPicPr>
        <p:blipFill>
          <a:blip r:embed="rId5"/>
          <a:stretch>
            <a:fillRect/>
          </a:stretch>
        </p:blipFill>
        <p:spPr>
          <a:xfrm rot="238291">
            <a:off x="5553033" y="140714"/>
            <a:ext cx="4287203" cy="6457363"/>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0749" y="1327583"/>
            <a:ext cx="487363" cy="487363"/>
          </a:xfrm>
          <a:prstGeom prst="rect">
            <a:avLst/>
          </a:prstGeom>
        </p:spPr>
      </p:pic>
    </p:spTree>
    <p:extLst>
      <p:ext uri="{BB962C8B-B14F-4D97-AF65-F5344CB8AC3E}">
        <p14:creationId xmlns:p14="http://schemas.microsoft.com/office/powerpoint/2010/main" val="2926978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Family Prayer</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lstStyle/>
          <a:p>
            <a:r>
              <a:rPr lang="en-AU" dirty="0" smtClean="0">
                <a:solidFill>
                  <a:schemeClr val="bg1"/>
                </a:solidFill>
              </a:rPr>
              <a:t>Each session begins and ends with prayer. This prayer could be used as a family prayer during the week.</a:t>
            </a:r>
          </a:p>
          <a:p>
            <a:endParaRPr lang="en-AU" dirty="0" smtClean="0">
              <a:solidFill>
                <a:schemeClr val="bg1"/>
              </a:solidFill>
            </a:endParaRPr>
          </a:p>
          <a:p>
            <a:r>
              <a:rPr lang="en-AU" dirty="0" smtClean="0">
                <a:solidFill>
                  <a:schemeClr val="bg1"/>
                </a:solidFill>
              </a:rPr>
              <a:t>Jesus </a:t>
            </a:r>
            <a:r>
              <a:rPr lang="en-AU" dirty="0">
                <a:solidFill>
                  <a:schemeClr val="bg1"/>
                </a:solidFill>
              </a:rPr>
              <a:t>told us to love one another and when we do not do this we sin.</a:t>
            </a:r>
          </a:p>
          <a:p>
            <a:r>
              <a:rPr lang="en-AU" dirty="0" smtClean="0">
                <a:solidFill>
                  <a:schemeClr val="bg1"/>
                </a:solidFill>
              </a:rPr>
              <a:t> </a:t>
            </a:r>
          </a:p>
          <a:p>
            <a:r>
              <a:rPr lang="en-AU" dirty="0" smtClean="0">
                <a:solidFill>
                  <a:schemeClr val="bg1"/>
                </a:solidFill>
              </a:rPr>
              <a:t>The </a:t>
            </a:r>
            <a:r>
              <a:rPr lang="en-AU" b="1" dirty="0" smtClean="0">
                <a:solidFill>
                  <a:schemeClr val="bg1"/>
                </a:solidFill>
              </a:rPr>
              <a:t>To Remember </a:t>
            </a:r>
            <a:r>
              <a:rPr lang="en-AU" dirty="0" smtClean="0">
                <a:solidFill>
                  <a:schemeClr val="bg1"/>
                </a:solidFill>
              </a:rPr>
              <a:t>on </a:t>
            </a:r>
            <a:r>
              <a:rPr lang="en-AU" dirty="0" smtClean="0">
                <a:solidFill>
                  <a:schemeClr val="bg1"/>
                </a:solidFill>
              </a:rPr>
              <a:t>page </a:t>
            </a:r>
            <a:r>
              <a:rPr lang="en-AU" dirty="0" smtClean="0">
                <a:solidFill>
                  <a:schemeClr val="bg1"/>
                </a:solidFill>
              </a:rPr>
              <a:t>10  has five statements about  sin to help you focus on </a:t>
            </a:r>
            <a:r>
              <a:rPr lang="en-AU" dirty="0" smtClean="0">
                <a:solidFill>
                  <a:schemeClr val="bg1"/>
                </a:solidFill>
              </a:rPr>
              <a:t>what </a:t>
            </a:r>
            <a:r>
              <a:rPr lang="en-AU" dirty="0" smtClean="0">
                <a:solidFill>
                  <a:schemeClr val="bg1"/>
                </a:solidFill>
              </a:rPr>
              <a:t>was taught.</a:t>
            </a:r>
          </a:p>
          <a:p>
            <a:endParaRPr lang="en-AU" dirty="0">
              <a:solidFill>
                <a:schemeClr val="bg1"/>
              </a:solidFill>
            </a:endParaRPr>
          </a:p>
        </p:txBody>
      </p:sp>
      <p:pic>
        <p:nvPicPr>
          <p:cNvPr id="6" name="Picture 5"/>
          <p:cNvPicPr>
            <a:picLocks noChangeAspect="1"/>
          </p:cNvPicPr>
          <p:nvPr/>
        </p:nvPicPr>
        <p:blipFill>
          <a:blip r:embed="rId3"/>
          <a:stretch>
            <a:fillRect/>
          </a:stretch>
        </p:blipFill>
        <p:spPr>
          <a:xfrm rot="268580">
            <a:off x="5630764" y="100355"/>
            <a:ext cx="4719220" cy="6668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74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Suggested Home Activities</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a:bodyPr>
          <a:lstStyle/>
          <a:p>
            <a:r>
              <a:rPr lang="en-AU" dirty="0" smtClean="0">
                <a:solidFill>
                  <a:schemeClr val="bg1"/>
                </a:solidFill>
              </a:rPr>
              <a:t>This program is designed so that the bookwork is completed during  a one hour session time. In a sporting context this is the ‘game’.</a:t>
            </a:r>
          </a:p>
          <a:p>
            <a:r>
              <a:rPr lang="en-AU" dirty="0" smtClean="0">
                <a:solidFill>
                  <a:schemeClr val="bg1"/>
                </a:solidFill>
              </a:rPr>
              <a:t>During the week between sessions there should be time set aside for you to read the Parent Notes.</a:t>
            </a:r>
            <a:endParaRPr lang="en-AU" dirty="0">
              <a:solidFill>
                <a:schemeClr val="bg1"/>
              </a:solidFill>
            </a:endParaRPr>
          </a:p>
          <a:p>
            <a:r>
              <a:rPr lang="en-AU" dirty="0" smtClean="0">
                <a:solidFill>
                  <a:schemeClr val="bg1"/>
                </a:solidFill>
              </a:rPr>
              <a:t>At the end of each of the PARENT NOTES there are suggested Home Activities.  In a sporting context </a:t>
            </a:r>
            <a:r>
              <a:rPr lang="en-AU" dirty="0" smtClean="0">
                <a:solidFill>
                  <a:schemeClr val="bg1"/>
                </a:solidFill>
              </a:rPr>
              <a:t>this </a:t>
            </a:r>
            <a:r>
              <a:rPr lang="en-AU" dirty="0" smtClean="0">
                <a:solidFill>
                  <a:schemeClr val="bg1"/>
                </a:solidFill>
              </a:rPr>
              <a:t>is the ‘training’ between games.</a:t>
            </a:r>
          </a:p>
        </p:txBody>
      </p:sp>
      <p:pic>
        <p:nvPicPr>
          <p:cNvPr id="6" name="Content Placeholder 6"/>
          <p:cNvPicPr>
            <a:picLocks noChangeAspect="1"/>
          </p:cNvPicPr>
          <p:nvPr/>
        </p:nvPicPr>
        <p:blipFill>
          <a:blip r:embed="rId5"/>
          <a:stretch>
            <a:fillRect/>
          </a:stretch>
        </p:blipFill>
        <p:spPr>
          <a:xfrm rot="260481">
            <a:off x="5355878" y="394167"/>
            <a:ext cx="2959739" cy="453464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rot="484062">
            <a:off x="7377727" y="-336757"/>
            <a:ext cx="4197265" cy="7406938"/>
          </a:xfrm>
          <a:prstGeom prst="rect">
            <a:avLst/>
          </a:prstGeom>
          <a:ln>
            <a:noFill/>
          </a:ln>
          <a:effectLst>
            <a:outerShdw blurRad="292100" dist="139700" dir="2700000" algn="tl" rotWithShape="0">
              <a:srgbClr val="333333">
                <a:alpha val="65000"/>
              </a:srgbClr>
            </a:outerShdw>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68450" y="1327583"/>
            <a:ext cx="487363" cy="487363"/>
          </a:xfrm>
          <a:prstGeom prst="rect">
            <a:avLst/>
          </a:prstGeom>
        </p:spPr>
      </p:pic>
    </p:spTree>
    <p:extLst>
      <p:ext uri="{BB962C8B-B14F-4D97-AF65-F5344CB8AC3E}">
        <p14:creationId xmlns:p14="http://schemas.microsoft.com/office/powerpoint/2010/main" val="4092485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Home Activity</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a:bodyPr>
          <a:lstStyle/>
          <a:p>
            <a:r>
              <a:rPr lang="en-AU" dirty="0" smtClean="0">
                <a:solidFill>
                  <a:schemeClr val="bg1"/>
                </a:solidFill>
              </a:rPr>
              <a:t>Sin is when we hurt others by our actions.</a:t>
            </a:r>
          </a:p>
          <a:p>
            <a:r>
              <a:rPr lang="en-AU" dirty="0" smtClean="0">
                <a:solidFill>
                  <a:schemeClr val="bg1"/>
                </a:solidFill>
              </a:rPr>
              <a:t>Discuss the three scenarios on </a:t>
            </a:r>
            <a:r>
              <a:rPr lang="en-AU" dirty="0" smtClean="0">
                <a:solidFill>
                  <a:schemeClr val="bg1"/>
                </a:solidFill>
              </a:rPr>
              <a:t>page </a:t>
            </a:r>
            <a:r>
              <a:rPr lang="en-AU" dirty="0" smtClean="0">
                <a:solidFill>
                  <a:schemeClr val="bg1"/>
                </a:solidFill>
              </a:rPr>
              <a:t>13 with your child. By asking ‘who were the people that Justin, Fred and Jane  did not care about’ you are helping your child see the consequence of an action.  Who was hurt?</a:t>
            </a:r>
          </a:p>
          <a:p>
            <a:endParaRPr lang="en-AU" dirty="0" smtClean="0">
              <a:solidFill>
                <a:schemeClr val="bg1"/>
              </a:solidFill>
            </a:endParaRPr>
          </a:p>
          <a:p>
            <a:r>
              <a:rPr lang="en-AU" i="1" dirty="0" smtClean="0">
                <a:solidFill>
                  <a:schemeClr val="bg1"/>
                </a:solidFill>
              </a:rPr>
              <a:t>The Loving Father </a:t>
            </a:r>
            <a:r>
              <a:rPr lang="en-AU" dirty="0" smtClean="0">
                <a:solidFill>
                  <a:schemeClr val="bg1"/>
                </a:solidFill>
              </a:rPr>
              <a:t>will help you and your child remember what Jesus taught. Read it together. </a:t>
            </a:r>
            <a:endParaRPr lang="en-AU" dirty="0">
              <a:solidFill>
                <a:schemeClr val="bg1"/>
              </a:solidFill>
            </a:endParaRPr>
          </a:p>
        </p:txBody>
      </p:sp>
      <p:pic>
        <p:nvPicPr>
          <p:cNvPr id="6" name="Picture 5"/>
          <p:cNvPicPr>
            <a:picLocks noChangeAspect="1"/>
          </p:cNvPicPr>
          <p:nvPr/>
        </p:nvPicPr>
        <p:blipFill>
          <a:blip r:embed="rId3"/>
          <a:stretch>
            <a:fillRect/>
          </a:stretch>
        </p:blipFill>
        <p:spPr>
          <a:xfrm rot="357165">
            <a:off x="5834653" y="39470"/>
            <a:ext cx="4474150" cy="6604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9912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sz="2000" dirty="0">
                <a:solidFill>
                  <a:schemeClr val="bg1"/>
                </a:solidFill>
              </a:rPr>
              <a:t>It always comes back </a:t>
            </a:r>
            <a:r>
              <a:rPr lang="en-AU" sz="2000" dirty="0" smtClean="0">
                <a:solidFill>
                  <a:schemeClr val="bg1"/>
                </a:solidFill>
              </a:rPr>
              <a:t>to w</a:t>
            </a:r>
            <a:r>
              <a:rPr lang="en-AU" sz="2000" dirty="0" smtClean="0"/>
              <a:t>hat did Jesus teach.</a:t>
            </a:r>
            <a:endParaRPr lang="en-AU" sz="2000"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normAutofit fontScale="92500" lnSpcReduction="10000"/>
          </a:bodyPr>
          <a:lstStyle/>
          <a:p>
            <a:r>
              <a:rPr lang="en-AU" dirty="0" smtClean="0">
                <a:solidFill>
                  <a:schemeClr val="bg1"/>
                </a:solidFill>
              </a:rPr>
              <a:t>These pictures look at the process of reconciliation.</a:t>
            </a:r>
          </a:p>
          <a:p>
            <a:r>
              <a:rPr lang="en-AU" b="1" dirty="0" smtClean="0">
                <a:solidFill>
                  <a:schemeClr val="bg1"/>
                </a:solidFill>
              </a:rPr>
              <a:t>Leaving home </a:t>
            </a:r>
            <a:r>
              <a:rPr lang="en-AU" dirty="0" smtClean="0">
                <a:solidFill>
                  <a:schemeClr val="bg1"/>
                </a:solidFill>
              </a:rPr>
              <a:t>– I want what I want now. I do not care about anyone else.</a:t>
            </a:r>
          </a:p>
          <a:p>
            <a:r>
              <a:rPr lang="en-AU" b="1" dirty="0" smtClean="0">
                <a:solidFill>
                  <a:schemeClr val="bg1"/>
                </a:solidFill>
              </a:rPr>
              <a:t>Spending the money </a:t>
            </a:r>
            <a:r>
              <a:rPr lang="en-AU" dirty="0" smtClean="0">
                <a:solidFill>
                  <a:schemeClr val="bg1"/>
                </a:solidFill>
              </a:rPr>
              <a:t>– making foolish decision based on people who did not care about him.</a:t>
            </a:r>
          </a:p>
          <a:p>
            <a:r>
              <a:rPr lang="en-AU" b="1" dirty="0" smtClean="0">
                <a:solidFill>
                  <a:schemeClr val="bg1"/>
                </a:solidFill>
              </a:rPr>
              <a:t>No Money and feeding the Pigs </a:t>
            </a:r>
            <a:r>
              <a:rPr lang="en-AU" dirty="0" smtClean="0">
                <a:solidFill>
                  <a:schemeClr val="bg1"/>
                </a:solidFill>
              </a:rPr>
              <a:t>– consequences of poor choices.</a:t>
            </a:r>
          </a:p>
          <a:p>
            <a:r>
              <a:rPr lang="en-AU" b="1" dirty="0" smtClean="0">
                <a:solidFill>
                  <a:schemeClr val="bg1"/>
                </a:solidFill>
              </a:rPr>
              <a:t>Deciding to repent</a:t>
            </a:r>
            <a:r>
              <a:rPr lang="en-AU" dirty="0" smtClean="0">
                <a:solidFill>
                  <a:schemeClr val="bg1"/>
                </a:solidFill>
              </a:rPr>
              <a:t>– I wish I had not done this, who might help me?</a:t>
            </a:r>
          </a:p>
          <a:p>
            <a:r>
              <a:rPr lang="en-AU" b="1" dirty="0" smtClean="0">
                <a:solidFill>
                  <a:schemeClr val="bg1"/>
                </a:solidFill>
              </a:rPr>
              <a:t>Welcome home </a:t>
            </a:r>
            <a:r>
              <a:rPr lang="en-AU" dirty="0" smtClean="0">
                <a:solidFill>
                  <a:schemeClr val="bg1"/>
                </a:solidFill>
              </a:rPr>
              <a:t>– there is nothing that is unforgivable if you want to be forgiven.</a:t>
            </a:r>
            <a:endParaRPr lang="en-AU" dirty="0">
              <a:solidFill>
                <a:schemeClr val="bg1"/>
              </a:solidFill>
            </a:endParaRPr>
          </a:p>
        </p:txBody>
      </p:sp>
      <p:pic>
        <p:nvPicPr>
          <p:cNvPr id="6" name="Picture 5"/>
          <p:cNvPicPr>
            <a:picLocks noChangeAspect="1"/>
          </p:cNvPicPr>
          <p:nvPr/>
        </p:nvPicPr>
        <p:blipFill>
          <a:blip r:embed="rId5"/>
          <a:stretch>
            <a:fillRect/>
          </a:stretch>
        </p:blipFill>
        <p:spPr>
          <a:xfrm rot="449855">
            <a:off x="5898053" y="86235"/>
            <a:ext cx="4415089" cy="6626487"/>
          </a:xfrm>
          <a:prstGeom prst="rect">
            <a:avLst/>
          </a:prstGeom>
          <a:ln>
            <a:noFill/>
          </a:ln>
          <a:effectLst>
            <a:outerShdw blurRad="292100" dist="139700" dir="2700000" algn="tl" rotWithShape="0">
              <a:srgbClr val="333333">
                <a:alpha val="65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0749" y="1391155"/>
            <a:ext cx="487363" cy="487363"/>
          </a:xfrm>
          <a:prstGeom prst="rect">
            <a:avLst/>
          </a:prstGeom>
        </p:spPr>
      </p:pic>
    </p:spTree>
    <p:extLst>
      <p:ext uri="{BB962C8B-B14F-4D97-AF65-F5344CB8AC3E}">
        <p14:creationId xmlns:p14="http://schemas.microsoft.com/office/powerpoint/2010/main" val="977199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0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Next session </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2793158" cy="4029824"/>
          </a:xfrm>
        </p:spPr>
        <p:txBody>
          <a:bodyPr/>
          <a:lstStyle/>
          <a:p>
            <a:endParaRPr lang="en-AU" dirty="0">
              <a:solidFill>
                <a:schemeClr val="bg1"/>
              </a:solidFill>
            </a:endParaRPr>
          </a:p>
        </p:txBody>
      </p:sp>
      <p:pic>
        <p:nvPicPr>
          <p:cNvPr id="6" name="Picture 5"/>
          <p:cNvPicPr>
            <a:picLocks noChangeAspect="1"/>
          </p:cNvPicPr>
          <p:nvPr/>
        </p:nvPicPr>
        <p:blipFill>
          <a:blip r:embed="rId3"/>
          <a:stretch>
            <a:fillRect/>
          </a:stretch>
        </p:blipFill>
        <p:spPr>
          <a:xfrm rot="557615">
            <a:off x="998538" y="2093046"/>
            <a:ext cx="3272847" cy="1833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174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270" y="966886"/>
            <a:ext cx="2793158" cy="605246"/>
          </a:xfrm>
        </p:spPr>
        <p:txBody>
          <a:bodyPr/>
          <a:lstStyle/>
          <a:p>
            <a:r>
              <a:rPr lang="en-AU" dirty="0" smtClean="0"/>
              <a:t>For Parents - before starting</a:t>
            </a:r>
            <a:endParaRPr lang="en-AU" dirty="0"/>
          </a:p>
        </p:txBody>
      </p:sp>
      <p:pic>
        <p:nvPicPr>
          <p:cNvPr id="5" name="Content Placeholder 4"/>
          <p:cNvPicPr>
            <a:picLocks noGrp="1" noChangeAspect="1"/>
          </p:cNvPicPr>
          <p:nvPr>
            <p:ph idx="1"/>
          </p:nvPr>
        </p:nvPicPr>
        <p:blipFill>
          <a:blip r:embed="rId5"/>
          <a:stretch>
            <a:fillRect/>
          </a:stretch>
        </p:blipFill>
        <p:spPr>
          <a:xfrm>
            <a:off x="6003636" y="538018"/>
            <a:ext cx="4280683" cy="3230418"/>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668994" y="1748415"/>
            <a:ext cx="3697675" cy="3892260"/>
          </a:xfrm>
        </p:spPr>
        <p:txBody>
          <a:bodyPr>
            <a:normAutofit/>
          </a:bodyPr>
          <a:lstStyle/>
          <a:p>
            <a:r>
              <a:rPr lang="en-AU" dirty="0" smtClean="0">
                <a:solidFill>
                  <a:schemeClr val="bg1"/>
                </a:solidFill>
              </a:rPr>
              <a:t>On each slide you will see an audio icon</a:t>
            </a:r>
          </a:p>
          <a:p>
            <a:r>
              <a:rPr lang="en-AU" dirty="0" smtClean="0">
                <a:solidFill>
                  <a:schemeClr val="bg1"/>
                </a:solidFill>
              </a:rPr>
              <a:t>Hover your mouse or pointer over this </a:t>
            </a:r>
            <a:r>
              <a:rPr lang="en-AU" dirty="0">
                <a:solidFill>
                  <a:schemeClr val="bg1"/>
                </a:solidFill>
              </a:rPr>
              <a:t>audio icon </a:t>
            </a:r>
            <a:r>
              <a:rPr lang="en-AU" dirty="0" smtClean="0">
                <a:solidFill>
                  <a:schemeClr val="bg1"/>
                </a:solidFill>
              </a:rPr>
              <a:t>– click play to listen now: </a:t>
            </a:r>
          </a:p>
          <a:p>
            <a:endParaRPr lang="en-AU" dirty="0">
              <a:solidFill>
                <a:schemeClr val="bg1"/>
              </a:solidFill>
            </a:endParaRPr>
          </a:p>
          <a:p>
            <a:r>
              <a:rPr lang="en-AU" dirty="0" smtClean="0">
                <a:solidFill>
                  <a:schemeClr val="bg1"/>
                </a:solidFill>
              </a:rPr>
              <a:t>Each session begins with a brief talk just for parents.</a:t>
            </a:r>
          </a:p>
          <a:p>
            <a:r>
              <a:rPr lang="en-AU" dirty="0" smtClean="0">
                <a:solidFill>
                  <a:schemeClr val="bg1"/>
                </a:solidFill>
              </a:rPr>
              <a:t>We want you to be able to help your child to understand each session and how it applies to your child.</a:t>
            </a:r>
          </a:p>
          <a:p>
            <a:r>
              <a:rPr lang="en-AU" dirty="0" smtClean="0">
                <a:solidFill>
                  <a:schemeClr val="bg1"/>
                </a:solidFill>
              </a:rPr>
              <a:t>We suggest you set up a </a:t>
            </a:r>
            <a:r>
              <a:rPr lang="en-AU" b="1" dirty="0" smtClean="0">
                <a:solidFill>
                  <a:schemeClr val="bg1"/>
                </a:solidFill>
              </a:rPr>
              <a:t>Prayer </a:t>
            </a:r>
            <a:r>
              <a:rPr lang="en-AU" b="1" dirty="0">
                <a:solidFill>
                  <a:schemeClr val="bg1"/>
                </a:solidFill>
              </a:rPr>
              <a:t>P</a:t>
            </a:r>
            <a:r>
              <a:rPr lang="en-AU" b="1" dirty="0" smtClean="0">
                <a:solidFill>
                  <a:schemeClr val="bg1"/>
                </a:solidFill>
              </a:rPr>
              <a:t>lace </a:t>
            </a:r>
            <a:r>
              <a:rPr lang="en-AU" dirty="0" smtClean="0">
                <a:solidFill>
                  <a:schemeClr val="bg1"/>
                </a:solidFill>
              </a:rPr>
              <a:t>to make it easier to focus.</a:t>
            </a:r>
          </a:p>
          <a:p>
            <a:r>
              <a:rPr lang="en-AU" dirty="0" smtClean="0">
                <a:solidFill>
                  <a:schemeClr val="bg1"/>
                </a:solidFill>
              </a:rPr>
              <a:t>See the photo here </a:t>
            </a:r>
            <a:r>
              <a:rPr lang="en-AU" dirty="0" smtClean="0">
                <a:solidFill>
                  <a:schemeClr val="bg1"/>
                </a:solidFill>
              </a:rPr>
              <a:t>[on </a:t>
            </a:r>
            <a:r>
              <a:rPr lang="en-AU" dirty="0" smtClean="0">
                <a:solidFill>
                  <a:schemeClr val="bg1"/>
                </a:solidFill>
              </a:rPr>
              <a:t>the right]</a:t>
            </a:r>
          </a:p>
          <a:p>
            <a:endParaRPr lang="en-AU" dirty="0"/>
          </a:p>
        </p:txBody>
      </p:sp>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rot="671643">
            <a:off x="6792943" y="4029481"/>
            <a:ext cx="2904941" cy="219990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089235" y="3953164"/>
            <a:ext cx="1810329" cy="2308324"/>
          </a:xfrm>
          <a:prstGeom prst="rect">
            <a:avLst/>
          </a:prstGeom>
          <a:noFill/>
        </p:spPr>
        <p:txBody>
          <a:bodyPr wrap="square" rtlCol="0">
            <a:spAutoFit/>
          </a:bodyPr>
          <a:lstStyle/>
          <a:p>
            <a:r>
              <a:rPr lang="en-AU" dirty="0" smtClean="0"/>
              <a:t>This prayer place has a:</a:t>
            </a:r>
          </a:p>
          <a:p>
            <a:endParaRPr lang="en-AU" dirty="0"/>
          </a:p>
          <a:p>
            <a:r>
              <a:rPr lang="en-AU" dirty="0"/>
              <a:t>Cloth</a:t>
            </a:r>
          </a:p>
          <a:p>
            <a:r>
              <a:rPr lang="en-AU" dirty="0" smtClean="0"/>
              <a:t>Candle</a:t>
            </a:r>
          </a:p>
          <a:p>
            <a:r>
              <a:rPr lang="en-AU" dirty="0" smtClean="0"/>
              <a:t>Cross</a:t>
            </a:r>
          </a:p>
          <a:p>
            <a:r>
              <a:rPr lang="en-AU" dirty="0" smtClean="0"/>
              <a:t>Bible</a:t>
            </a:r>
          </a:p>
          <a:p>
            <a:r>
              <a:rPr lang="en-AU" dirty="0" smtClean="0"/>
              <a:t>Palm fronds</a:t>
            </a:r>
            <a:endParaRPr lang="en-AU"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32656" y="2410649"/>
            <a:ext cx="487363" cy="487363"/>
          </a:xfrm>
          <a:prstGeom prst="rect">
            <a:avLst/>
          </a:prstGeom>
        </p:spPr>
      </p:pic>
    </p:spTree>
    <p:extLst>
      <p:ext uri="{BB962C8B-B14F-4D97-AF65-F5344CB8AC3E}">
        <p14:creationId xmlns:p14="http://schemas.microsoft.com/office/powerpoint/2010/main" val="889106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3432286" cy="727364"/>
          </a:xfrm>
        </p:spPr>
        <p:txBody>
          <a:bodyPr/>
          <a:lstStyle/>
          <a:p>
            <a:r>
              <a:rPr lang="en-AU" sz="2800" dirty="0" smtClean="0"/>
              <a:t>Bits at the Back of the Book</a:t>
            </a:r>
            <a:endParaRPr lang="en-AU" sz="2800"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893620" y="2019072"/>
            <a:ext cx="3432287" cy="4029824"/>
          </a:xfrm>
        </p:spPr>
        <p:txBody>
          <a:bodyPr/>
          <a:lstStyle/>
          <a:p>
            <a:r>
              <a:rPr lang="en-AU" sz="1800" dirty="0" smtClean="0">
                <a:solidFill>
                  <a:schemeClr val="bg1"/>
                </a:solidFill>
              </a:rPr>
              <a:t>Glossary  </a:t>
            </a:r>
            <a:r>
              <a:rPr lang="en-AU" sz="1800" dirty="0" smtClean="0">
                <a:solidFill>
                  <a:schemeClr val="bg1"/>
                </a:solidFill>
              </a:rPr>
              <a:t>page 51</a:t>
            </a:r>
            <a:endParaRPr lang="en-AU" sz="1800" dirty="0" smtClean="0">
              <a:solidFill>
                <a:schemeClr val="bg1"/>
              </a:solidFill>
            </a:endParaRPr>
          </a:p>
          <a:p>
            <a:endParaRPr lang="en-AU" sz="1800" dirty="0" smtClean="0">
              <a:solidFill>
                <a:schemeClr val="bg1"/>
              </a:solidFill>
            </a:endParaRPr>
          </a:p>
          <a:p>
            <a:r>
              <a:rPr lang="en-AU" sz="1800" dirty="0" smtClean="0">
                <a:solidFill>
                  <a:schemeClr val="bg1"/>
                </a:solidFill>
              </a:rPr>
              <a:t>Prayers </a:t>
            </a:r>
            <a:r>
              <a:rPr lang="en-AU" sz="1800" dirty="0" smtClean="0">
                <a:solidFill>
                  <a:schemeClr val="bg1"/>
                </a:solidFill>
              </a:rPr>
              <a:t> page </a:t>
            </a:r>
            <a:r>
              <a:rPr lang="en-AU" sz="1800" dirty="0" smtClean="0">
                <a:solidFill>
                  <a:schemeClr val="bg1"/>
                </a:solidFill>
              </a:rPr>
              <a:t>47</a:t>
            </a:r>
          </a:p>
          <a:p>
            <a:endParaRPr lang="en-AU" sz="1800" dirty="0" smtClean="0">
              <a:solidFill>
                <a:schemeClr val="bg1"/>
              </a:solidFill>
            </a:endParaRPr>
          </a:p>
          <a:p>
            <a:r>
              <a:rPr lang="en-AU" sz="1800" dirty="0" smtClean="0">
                <a:solidFill>
                  <a:schemeClr val="bg1"/>
                </a:solidFill>
              </a:rPr>
              <a:t>Examination of Conscience </a:t>
            </a:r>
            <a:r>
              <a:rPr lang="en-AU" sz="1800" dirty="0" smtClean="0">
                <a:solidFill>
                  <a:schemeClr val="bg1"/>
                </a:solidFill>
              </a:rPr>
              <a:t>page </a:t>
            </a:r>
            <a:r>
              <a:rPr lang="en-AU" sz="1800" dirty="0" smtClean="0">
                <a:solidFill>
                  <a:schemeClr val="bg1"/>
                </a:solidFill>
              </a:rPr>
              <a:t>45</a:t>
            </a:r>
          </a:p>
          <a:p>
            <a:endParaRPr lang="en-AU" sz="1800" dirty="0" smtClean="0">
              <a:solidFill>
                <a:schemeClr val="bg1"/>
              </a:solidFill>
            </a:endParaRPr>
          </a:p>
          <a:p>
            <a:endParaRPr lang="en-AU" sz="1800" dirty="0" smtClean="0">
              <a:solidFill>
                <a:schemeClr val="bg1"/>
              </a:solidFill>
            </a:endParaRPr>
          </a:p>
          <a:p>
            <a:r>
              <a:rPr lang="en-AU" sz="1800" dirty="0" smtClean="0">
                <a:solidFill>
                  <a:schemeClr val="bg1"/>
                </a:solidFill>
              </a:rPr>
              <a:t>Reconciliation Booklet </a:t>
            </a:r>
            <a:r>
              <a:rPr lang="en-AU" sz="1800" dirty="0" smtClean="0">
                <a:solidFill>
                  <a:schemeClr val="bg1"/>
                </a:solidFill>
              </a:rPr>
              <a:t>  page </a:t>
            </a:r>
            <a:r>
              <a:rPr lang="en-AU" sz="1800" dirty="0" smtClean="0">
                <a:solidFill>
                  <a:schemeClr val="bg1"/>
                </a:solidFill>
              </a:rPr>
              <a:t>44</a:t>
            </a:r>
          </a:p>
          <a:p>
            <a:endParaRPr lang="en-AU" dirty="0" smtClean="0">
              <a:solidFill>
                <a:schemeClr val="bg1"/>
              </a:solidFill>
            </a:endParaRPr>
          </a:p>
          <a:p>
            <a:endParaRPr lang="en-AU" dirty="0">
              <a:solidFill>
                <a:schemeClr val="bg1"/>
              </a:solidFill>
            </a:endParaRPr>
          </a:p>
          <a:p>
            <a:endParaRPr lang="en-AU" dirty="0" smtClean="0">
              <a:solidFill>
                <a:schemeClr val="bg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7686" y="2019072"/>
            <a:ext cx="487363" cy="487363"/>
          </a:xfrm>
          <a:prstGeom prst="rect">
            <a:avLst/>
          </a:prstGeom>
        </p:spPr>
      </p:pic>
    </p:spTree>
    <p:extLst>
      <p:ext uri="{BB962C8B-B14F-4D97-AF65-F5344CB8AC3E}">
        <p14:creationId xmlns:p14="http://schemas.microsoft.com/office/powerpoint/2010/main" val="1533527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34520"/>
            <a:ext cx="2793158" cy="580485"/>
          </a:xfrm>
        </p:spPr>
        <p:txBody>
          <a:bodyPr/>
          <a:lstStyle/>
          <a:p>
            <a:r>
              <a:rPr lang="en-AU" dirty="0" smtClean="0"/>
              <a:t>Parent notes</a:t>
            </a:r>
            <a:endParaRPr lang="en-AU" dirty="0"/>
          </a:p>
        </p:txBody>
      </p:sp>
      <p:sp>
        <p:nvSpPr>
          <p:cNvPr id="4" name="Text Placeholder 3"/>
          <p:cNvSpPr>
            <a:spLocks noGrp="1"/>
          </p:cNvSpPr>
          <p:nvPr>
            <p:ph type="body" sz="half" idx="2"/>
          </p:nvPr>
        </p:nvSpPr>
        <p:spPr>
          <a:xfrm>
            <a:off x="1154954" y="1819368"/>
            <a:ext cx="2877116" cy="4215672"/>
          </a:xfrm>
        </p:spPr>
        <p:txBody>
          <a:bodyPr>
            <a:normAutofit fontScale="92500" lnSpcReduction="10000"/>
          </a:bodyPr>
          <a:lstStyle/>
          <a:p>
            <a:r>
              <a:rPr lang="en-AU" dirty="0">
                <a:solidFill>
                  <a:schemeClr val="bg1"/>
                </a:solidFill>
              </a:rPr>
              <a:t>Turn to </a:t>
            </a:r>
            <a:r>
              <a:rPr lang="en-AU" b="1" dirty="0">
                <a:solidFill>
                  <a:schemeClr val="bg1"/>
                </a:solidFill>
              </a:rPr>
              <a:t>p</a:t>
            </a:r>
            <a:r>
              <a:rPr lang="en-AU" b="1" dirty="0" smtClean="0">
                <a:solidFill>
                  <a:schemeClr val="bg1"/>
                </a:solidFill>
              </a:rPr>
              <a:t>ages </a:t>
            </a:r>
            <a:r>
              <a:rPr lang="en-AU" b="1" dirty="0">
                <a:solidFill>
                  <a:schemeClr val="bg1"/>
                </a:solidFill>
              </a:rPr>
              <a:t>11-12 </a:t>
            </a:r>
          </a:p>
          <a:p>
            <a:r>
              <a:rPr lang="en-AU" dirty="0">
                <a:solidFill>
                  <a:schemeClr val="bg1"/>
                </a:solidFill>
              </a:rPr>
              <a:t>and </a:t>
            </a:r>
            <a:r>
              <a:rPr lang="en-AU" b="1" dirty="0">
                <a:solidFill>
                  <a:schemeClr val="bg1"/>
                </a:solidFill>
              </a:rPr>
              <a:t>listen</a:t>
            </a:r>
            <a:r>
              <a:rPr lang="en-AU" dirty="0">
                <a:solidFill>
                  <a:schemeClr val="bg1"/>
                </a:solidFill>
              </a:rPr>
              <a:t> to this overview</a:t>
            </a:r>
            <a:r>
              <a:rPr lang="en-AU" dirty="0" smtClean="0">
                <a:solidFill>
                  <a:schemeClr val="bg1"/>
                </a:solidFill>
              </a:rPr>
              <a:t>:</a:t>
            </a:r>
          </a:p>
          <a:p>
            <a:endParaRPr lang="en-AU" dirty="0">
              <a:solidFill>
                <a:schemeClr val="bg1"/>
              </a:solidFill>
            </a:endParaRPr>
          </a:p>
          <a:p>
            <a:endParaRPr lang="en-AU" dirty="0" smtClean="0">
              <a:solidFill>
                <a:schemeClr val="bg1"/>
              </a:solidFill>
            </a:endParaRPr>
          </a:p>
          <a:p>
            <a:r>
              <a:rPr lang="en-AU" dirty="0" smtClean="0">
                <a:solidFill>
                  <a:schemeClr val="bg1"/>
                </a:solidFill>
              </a:rPr>
              <a:t>To Remember</a:t>
            </a:r>
            <a:endParaRPr lang="en-AU" dirty="0">
              <a:solidFill>
                <a:schemeClr val="bg1"/>
              </a:solidFill>
            </a:endParaRPr>
          </a:p>
          <a:p>
            <a:r>
              <a:rPr lang="en-AU" dirty="0" smtClean="0">
                <a:solidFill>
                  <a:schemeClr val="bg1"/>
                </a:solidFill>
              </a:rPr>
              <a:t>Your child has freewill.</a:t>
            </a:r>
          </a:p>
          <a:p>
            <a:r>
              <a:rPr lang="en-AU" dirty="0" smtClean="0">
                <a:solidFill>
                  <a:schemeClr val="bg1"/>
                </a:solidFill>
              </a:rPr>
              <a:t>You cannot choose for them.</a:t>
            </a:r>
          </a:p>
          <a:p>
            <a:r>
              <a:rPr lang="en-AU" dirty="0" smtClean="0">
                <a:solidFill>
                  <a:schemeClr val="bg1"/>
                </a:solidFill>
              </a:rPr>
              <a:t>How can you help them to  recognise choices based on love and those not based on love?</a:t>
            </a:r>
          </a:p>
          <a:p>
            <a:r>
              <a:rPr lang="en-AU" dirty="0" smtClean="0">
                <a:solidFill>
                  <a:schemeClr val="bg1"/>
                </a:solidFill>
              </a:rPr>
              <a:t>This is what this session is about – we will start with what your child already knows about life and then use activities, stories and discussions to look at real life examples.</a:t>
            </a:r>
          </a:p>
        </p:txBody>
      </p:sp>
      <p:pic>
        <p:nvPicPr>
          <p:cNvPr id="5" name="Picture 4"/>
          <p:cNvPicPr>
            <a:picLocks noChangeAspect="1"/>
          </p:cNvPicPr>
          <p:nvPr/>
        </p:nvPicPr>
        <p:blipFill>
          <a:blip r:embed="rId5"/>
          <a:stretch>
            <a:fillRect/>
          </a:stretch>
        </p:blipFill>
        <p:spPr>
          <a:xfrm>
            <a:off x="5155473" y="0"/>
            <a:ext cx="5998741" cy="2249527"/>
          </a:xfrm>
          <a:prstGeom prst="rect">
            <a:avLst/>
          </a:prstGeom>
        </p:spPr>
      </p:pic>
      <p:pic>
        <p:nvPicPr>
          <p:cNvPr id="7" name="Content Placeholder 6"/>
          <p:cNvPicPr>
            <a:picLocks noGrp="1" noChangeAspect="1"/>
          </p:cNvPicPr>
          <p:nvPr>
            <p:ph idx="1"/>
          </p:nvPr>
        </p:nvPicPr>
        <p:blipFill>
          <a:blip r:embed="rId6"/>
          <a:stretch>
            <a:fillRect/>
          </a:stretch>
        </p:blipFill>
        <p:spPr>
          <a:xfrm rot="522480">
            <a:off x="6830451" y="1936640"/>
            <a:ext cx="2959739" cy="4534647"/>
          </a:xfrm>
          <a:prstGeom prst="rect">
            <a:avLst/>
          </a:prstGeom>
          <a:ln>
            <a:noFill/>
          </a:ln>
          <a:effectLst>
            <a:outerShdw blurRad="292100" dist="139700" dir="2700000" algn="tl" rotWithShape="0">
              <a:srgbClr val="333333">
                <a:alpha val="65000"/>
              </a:srgb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75707" y="1819368"/>
            <a:ext cx="487363" cy="487363"/>
          </a:xfrm>
          <a:prstGeom prst="rect">
            <a:avLst/>
          </a:prstGeom>
        </p:spPr>
      </p:pic>
    </p:spTree>
    <p:extLst>
      <p:ext uri="{BB962C8B-B14F-4D97-AF65-F5344CB8AC3E}">
        <p14:creationId xmlns:p14="http://schemas.microsoft.com/office/powerpoint/2010/main" val="3022383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149169"/>
            <a:ext cx="8825658" cy="1120503"/>
          </a:xfrm>
        </p:spPr>
        <p:txBody>
          <a:bodyPr/>
          <a:lstStyle/>
          <a:p>
            <a:r>
              <a:rPr lang="en-AU" dirty="0" smtClean="0"/>
              <a:t>For parents and children</a:t>
            </a:r>
            <a:br>
              <a:rPr lang="en-AU" dirty="0" smtClean="0"/>
            </a:br>
            <a:r>
              <a:rPr lang="en-AU" dirty="0"/>
              <a:t/>
            </a:r>
            <a:br>
              <a:rPr lang="en-AU" dirty="0"/>
            </a:br>
            <a:r>
              <a:rPr lang="en-AU" dirty="0" smtClean="0"/>
              <a:t>Welcome</a:t>
            </a:r>
            <a:endParaRPr lang="en-AU" dirty="0"/>
          </a:p>
        </p:txBody>
      </p:sp>
      <p:pic>
        <p:nvPicPr>
          <p:cNvPr id="6" name="Picture 5"/>
          <p:cNvPicPr>
            <a:picLocks noChangeAspect="1"/>
          </p:cNvPicPr>
          <p:nvPr/>
        </p:nvPicPr>
        <p:blipFill>
          <a:blip r:embed="rId5"/>
          <a:stretch>
            <a:fillRect/>
          </a:stretch>
        </p:blipFill>
        <p:spPr>
          <a:xfrm>
            <a:off x="6197600" y="2627605"/>
            <a:ext cx="5064257" cy="236432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154955" y="3575323"/>
            <a:ext cx="5042645" cy="2031325"/>
          </a:xfrm>
          <a:prstGeom prst="rect">
            <a:avLst/>
          </a:prstGeom>
          <a:noFill/>
        </p:spPr>
        <p:txBody>
          <a:bodyPr wrap="square" rtlCol="0">
            <a:spAutoFit/>
          </a:bodyPr>
          <a:lstStyle/>
          <a:p>
            <a:r>
              <a:rPr lang="en-AU" dirty="0" smtClean="0">
                <a:solidFill>
                  <a:schemeClr val="bg1"/>
                </a:solidFill>
              </a:rPr>
              <a:t>To hear what we will do, click play: </a:t>
            </a:r>
          </a:p>
          <a:p>
            <a:endParaRPr lang="en-AU" dirty="0" smtClean="0">
              <a:solidFill>
                <a:schemeClr val="bg1"/>
              </a:solidFill>
            </a:endParaRPr>
          </a:p>
          <a:p>
            <a:endParaRPr lang="en-AU" dirty="0" smtClean="0">
              <a:solidFill>
                <a:schemeClr val="bg1"/>
              </a:solidFill>
            </a:endParaRPr>
          </a:p>
          <a:p>
            <a:endParaRPr lang="en-AU" dirty="0">
              <a:solidFill>
                <a:schemeClr val="bg1"/>
              </a:solidFill>
            </a:endParaRPr>
          </a:p>
          <a:p>
            <a:endParaRPr lang="en-AU" dirty="0" smtClean="0">
              <a:solidFill>
                <a:schemeClr val="bg1"/>
              </a:solidFill>
            </a:endParaRPr>
          </a:p>
          <a:p>
            <a:endParaRPr lang="en-AU" dirty="0">
              <a:solidFill>
                <a:schemeClr val="bg1"/>
              </a:solidFill>
            </a:endParaRPr>
          </a:p>
          <a:p>
            <a:r>
              <a:rPr lang="en-AU" dirty="0" smtClean="0">
                <a:solidFill>
                  <a:schemeClr val="bg1"/>
                </a:solidFill>
              </a:rPr>
              <a:t>On the next slide we will begin with prayer</a:t>
            </a:r>
            <a:endParaRPr lang="en-AU" dirty="0">
              <a:solidFill>
                <a:schemeClr val="bg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53005" y="4347303"/>
            <a:ext cx="487363" cy="487363"/>
          </a:xfrm>
          <a:prstGeom prst="rect">
            <a:avLst/>
          </a:prstGeom>
        </p:spPr>
      </p:pic>
    </p:spTree>
    <p:extLst>
      <p:ext uri="{BB962C8B-B14F-4D97-AF65-F5344CB8AC3E}">
        <p14:creationId xmlns:p14="http://schemas.microsoft.com/office/powerpoint/2010/main" val="3327179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7" y="391084"/>
            <a:ext cx="3381755" cy="707571"/>
          </a:xfrm>
        </p:spPr>
        <p:txBody>
          <a:bodyPr/>
          <a:lstStyle/>
          <a:p>
            <a:r>
              <a:rPr lang="en-AU" dirty="0" smtClean="0"/>
              <a:t>Praying together</a:t>
            </a:r>
            <a:endParaRPr lang="en-AU" dirty="0"/>
          </a:p>
        </p:txBody>
      </p:sp>
      <p:sp>
        <p:nvSpPr>
          <p:cNvPr id="3" name="Content Placeholder 2"/>
          <p:cNvSpPr>
            <a:spLocks noGrp="1"/>
          </p:cNvSpPr>
          <p:nvPr>
            <p:ph idx="1"/>
          </p:nvPr>
        </p:nvSpPr>
        <p:spPr>
          <a:xfrm>
            <a:off x="5263910" y="856673"/>
            <a:ext cx="5190066" cy="4572000"/>
          </a:xfrm>
        </p:spPr>
        <p:txBody>
          <a:bodyPr/>
          <a:lstStyle/>
          <a:p>
            <a:pPr marL="0" indent="0">
              <a:buNone/>
            </a:pPr>
            <a:endParaRPr lang="en-AU" dirty="0" smtClean="0"/>
          </a:p>
          <a:p>
            <a:pPr marL="0" indent="0">
              <a:buNone/>
            </a:pPr>
            <a:endParaRPr lang="en-AU" dirty="0"/>
          </a:p>
          <a:p>
            <a:pPr marL="0" indent="0">
              <a:buNone/>
            </a:pPr>
            <a:r>
              <a:rPr lang="en-AU" dirty="0" smtClean="0"/>
              <a:t>Turn to page 4 </a:t>
            </a:r>
          </a:p>
          <a:p>
            <a:pPr marL="0" indent="0">
              <a:buNone/>
            </a:pPr>
            <a:r>
              <a:rPr lang="en-AU" dirty="0" smtClean="0"/>
              <a:t>Together, we pray . . . </a:t>
            </a:r>
            <a:endParaRPr lang="en-AU" dirty="0"/>
          </a:p>
        </p:txBody>
      </p:sp>
      <p:sp>
        <p:nvSpPr>
          <p:cNvPr id="4" name="Text Placeholder 3"/>
          <p:cNvSpPr>
            <a:spLocks noGrp="1"/>
          </p:cNvSpPr>
          <p:nvPr>
            <p:ph type="body" sz="half" idx="2"/>
          </p:nvPr>
        </p:nvSpPr>
        <p:spPr>
          <a:xfrm>
            <a:off x="720436" y="1182255"/>
            <a:ext cx="3879273" cy="5089236"/>
          </a:xfrm>
        </p:spPr>
        <p:txBody>
          <a:bodyPr>
            <a:normAutofit/>
          </a:bodyPr>
          <a:lstStyle/>
          <a:p>
            <a:r>
              <a:rPr lang="en-AU" dirty="0" smtClean="0">
                <a:solidFill>
                  <a:schemeClr val="bg1"/>
                </a:solidFill>
              </a:rPr>
              <a:t>		  	</a:t>
            </a:r>
            <a:endParaRPr lang="en-AU" sz="1600" dirty="0">
              <a:solidFill>
                <a:schemeClr val="bg1"/>
              </a:solidFill>
            </a:endParaRPr>
          </a:p>
          <a:p>
            <a:endParaRPr lang="en-AU" sz="1600" dirty="0" smtClean="0">
              <a:solidFill>
                <a:schemeClr val="bg1"/>
              </a:solidFill>
            </a:endParaRPr>
          </a:p>
          <a:p>
            <a:r>
              <a:rPr lang="en-AU" sz="1600" dirty="0" smtClean="0">
                <a:solidFill>
                  <a:schemeClr val="bg1"/>
                </a:solidFill>
              </a:rPr>
              <a:t>Praying </a:t>
            </a:r>
            <a:r>
              <a:rPr lang="en-AU" sz="1600" dirty="0">
                <a:solidFill>
                  <a:schemeClr val="bg1"/>
                </a:solidFill>
              </a:rPr>
              <a:t>helps us </a:t>
            </a:r>
            <a:r>
              <a:rPr lang="en-AU" sz="1600" dirty="0" smtClean="0">
                <a:solidFill>
                  <a:schemeClr val="bg1"/>
                </a:solidFill>
              </a:rPr>
              <a:t>to </a:t>
            </a:r>
            <a:r>
              <a:rPr lang="en-AU" sz="1600" dirty="0">
                <a:solidFill>
                  <a:schemeClr val="bg1"/>
                </a:solidFill>
              </a:rPr>
              <a:t>be </a:t>
            </a:r>
            <a:r>
              <a:rPr lang="en-AU" sz="1600" dirty="0" smtClean="0">
                <a:solidFill>
                  <a:schemeClr val="bg1"/>
                </a:solidFill>
              </a:rPr>
              <a:t>present </a:t>
            </a:r>
            <a:r>
              <a:rPr lang="en-AU" sz="1600" dirty="0">
                <a:solidFill>
                  <a:schemeClr val="bg1"/>
                </a:solidFill>
              </a:rPr>
              <a:t>right </a:t>
            </a:r>
            <a:r>
              <a:rPr lang="en-AU" sz="1600" dirty="0" smtClean="0">
                <a:solidFill>
                  <a:schemeClr val="bg1"/>
                </a:solidFill>
              </a:rPr>
              <a:t>now </a:t>
            </a:r>
            <a:r>
              <a:rPr lang="en-AU" sz="1600" dirty="0">
                <a:solidFill>
                  <a:schemeClr val="bg1"/>
                </a:solidFill>
              </a:rPr>
              <a:t>to God </a:t>
            </a:r>
            <a:r>
              <a:rPr lang="en-AU" sz="1600" dirty="0" smtClean="0">
                <a:solidFill>
                  <a:schemeClr val="bg1"/>
                </a:solidFill>
              </a:rPr>
              <a:t>who </a:t>
            </a:r>
            <a:r>
              <a:rPr lang="en-AU" sz="1600" dirty="0">
                <a:solidFill>
                  <a:schemeClr val="bg1"/>
                </a:solidFill>
              </a:rPr>
              <a:t>is </a:t>
            </a:r>
            <a:r>
              <a:rPr lang="en-AU" sz="1600" dirty="0" smtClean="0">
                <a:solidFill>
                  <a:schemeClr val="bg1"/>
                </a:solidFill>
              </a:rPr>
              <a:t>with </a:t>
            </a:r>
            <a:r>
              <a:rPr lang="en-AU" sz="1600" dirty="0">
                <a:solidFill>
                  <a:schemeClr val="bg1"/>
                </a:solidFill>
              </a:rPr>
              <a:t>us </a:t>
            </a:r>
            <a:r>
              <a:rPr lang="en-AU" sz="1600" dirty="0" smtClean="0">
                <a:solidFill>
                  <a:schemeClr val="bg1"/>
                </a:solidFill>
              </a:rPr>
              <a:t>here and always.</a:t>
            </a:r>
          </a:p>
          <a:p>
            <a:endParaRPr lang="en-AU" sz="1600" dirty="0" smtClean="0">
              <a:solidFill>
                <a:schemeClr val="bg1"/>
              </a:solidFill>
            </a:endParaRPr>
          </a:p>
          <a:p>
            <a:r>
              <a:rPr lang="en-AU" sz="1600" dirty="0" smtClean="0">
                <a:solidFill>
                  <a:schemeClr val="bg1"/>
                </a:solidFill>
              </a:rPr>
              <a:t>We can’t see God at the moment, just like we cannot see love, but love is real, and God is real. God gives us life and wants us to choose life everlasting. </a:t>
            </a:r>
          </a:p>
        </p:txBody>
      </p:sp>
      <p:pic>
        <p:nvPicPr>
          <p:cNvPr id="6" name="Picture 5"/>
          <p:cNvPicPr>
            <a:picLocks noChangeAspect="1"/>
          </p:cNvPicPr>
          <p:nvPr/>
        </p:nvPicPr>
        <p:blipFill>
          <a:blip r:embed="rId5"/>
          <a:stretch>
            <a:fillRect/>
          </a:stretch>
        </p:blipFill>
        <p:spPr>
          <a:xfrm>
            <a:off x="5036291" y="3905990"/>
            <a:ext cx="6825153" cy="1901371"/>
          </a:xfrm>
          <a:prstGeom prst="rect">
            <a:avLst/>
          </a:prstGeom>
        </p:spPr>
      </p:pic>
      <p:pic>
        <p:nvPicPr>
          <p:cNvPr id="7" name="Picture 6"/>
          <p:cNvPicPr>
            <a:picLocks noChangeAspect="1"/>
          </p:cNvPicPr>
          <p:nvPr/>
        </p:nvPicPr>
        <p:blipFill>
          <a:blip r:embed="rId6"/>
          <a:stretch>
            <a:fillRect/>
          </a:stretch>
        </p:blipFill>
        <p:spPr>
          <a:xfrm>
            <a:off x="5339863" y="391084"/>
            <a:ext cx="5998741" cy="224952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2760" y="938573"/>
            <a:ext cx="487363" cy="487363"/>
          </a:xfrm>
          <a:prstGeom prst="rect">
            <a:avLst/>
          </a:prstGeom>
        </p:spPr>
      </p:pic>
    </p:spTree>
    <p:extLst>
      <p:ext uri="{BB962C8B-B14F-4D97-AF65-F5344CB8AC3E}">
        <p14:creationId xmlns:p14="http://schemas.microsoft.com/office/powerpoint/2010/main" val="17660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836024"/>
            <a:ext cx="2793158" cy="923108"/>
          </a:xfrm>
        </p:spPr>
        <p:txBody>
          <a:bodyPr/>
          <a:lstStyle/>
          <a:p>
            <a:r>
              <a:rPr lang="en-AU" sz="2000" dirty="0" smtClean="0"/>
              <a:t>GOD IS LOVE</a:t>
            </a:r>
            <a:br>
              <a:rPr lang="en-AU" sz="2000" dirty="0" smtClean="0"/>
            </a:br>
            <a:endParaRPr lang="en-AU" sz="2000" dirty="0"/>
          </a:p>
        </p:txBody>
      </p:sp>
      <p:sp>
        <p:nvSpPr>
          <p:cNvPr id="3" name="Content Placeholder 2"/>
          <p:cNvSpPr>
            <a:spLocks noGrp="1"/>
          </p:cNvSpPr>
          <p:nvPr>
            <p:ph idx="1"/>
          </p:nvPr>
        </p:nvSpPr>
        <p:spPr>
          <a:xfrm>
            <a:off x="1154955" y="2255520"/>
            <a:ext cx="2859696" cy="3611879"/>
          </a:xfrm>
        </p:spPr>
        <p:txBody>
          <a:bodyPr>
            <a:normAutofit fontScale="92500" lnSpcReduction="20000"/>
          </a:bodyPr>
          <a:lstStyle/>
          <a:p>
            <a:pPr marL="0" indent="0">
              <a:buNone/>
            </a:pPr>
            <a:r>
              <a:rPr lang="en-AU" dirty="0" smtClean="0">
                <a:solidFill>
                  <a:schemeClr val="bg1"/>
                </a:solidFill>
              </a:rPr>
              <a:t>God is love. This is what is taught in your child’s religion/scripture lessons in school.  All God ever asks us to do is based on love.</a:t>
            </a:r>
          </a:p>
          <a:p>
            <a:pPr marL="0" indent="0">
              <a:buNone/>
            </a:pPr>
            <a:r>
              <a:rPr lang="en-AU" dirty="0">
                <a:solidFill>
                  <a:schemeClr val="bg1"/>
                </a:solidFill>
              </a:rPr>
              <a:t>Any child would find it difficult to make a choice based on </a:t>
            </a:r>
            <a:r>
              <a:rPr lang="en-AU" dirty="0" smtClean="0">
                <a:solidFill>
                  <a:schemeClr val="bg1"/>
                </a:solidFill>
              </a:rPr>
              <a:t>love     if </a:t>
            </a:r>
            <a:r>
              <a:rPr lang="en-AU" dirty="0">
                <a:solidFill>
                  <a:schemeClr val="bg1"/>
                </a:solidFill>
              </a:rPr>
              <a:t>they had never experienced love. </a:t>
            </a:r>
          </a:p>
          <a:p>
            <a:pPr marL="0" indent="0">
              <a:buNone/>
            </a:pPr>
            <a:r>
              <a:rPr lang="en-AU" dirty="0" smtClean="0">
                <a:solidFill>
                  <a:schemeClr val="bg1"/>
                </a:solidFill>
              </a:rPr>
              <a:t>This exercise allows  your child to discuss with you how they know they are loved. </a:t>
            </a:r>
            <a:endParaRPr lang="en-AU" dirty="0">
              <a:solidFill>
                <a:schemeClr val="bg1"/>
              </a:solidFill>
            </a:endParaRPr>
          </a:p>
        </p:txBody>
      </p:sp>
      <p:pic>
        <p:nvPicPr>
          <p:cNvPr id="5" name="Picture 4"/>
          <p:cNvPicPr>
            <a:picLocks noChangeAspect="1"/>
          </p:cNvPicPr>
          <p:nvPr/>
        </p:nvPicPr>
        <p:blipFill>
          <a:blip r:embed="rId5"/>
          <a:stretch>
            <a:fillRect/>
          </a:stretch>
        </p:blipFill>
        <p:spPr>
          <a:xfrm rot="283112">
            <a:off x="6035312" y="282349"/>
            <a:ext cx="4532770" cy="6388418"/>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7288" y="1515450"/>
            <a:ext cx="487363" cy="487363"/>
          </a:xfrm>
          <a:prstGeom prst="rect">
            <a:avLst/>
          </a:prstGeom>
        </p:spPr>
      </p:pic>
    </p:spTree>
    <p:extLst>
      <p:ext uri="{BB962C8B-B14F-4D97-AF65-F5344CB8AC3E}">
        <p14:creationId xmlns:p14="http://schemas.microsoft.com/office/powerpoint/2010/main" val="2663147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07473"/>
            <a:ext cx="3093773" cy="727364"/>
          </a:xfrm>
        </p:spPr>
        <p:txBody>
          <a:bodyPr/>
          <a:lstStyle/>
          <a:p>
            <a:r>
              <a:rPr lang="en-AU" sz="1800" dirty="0" smtClean="0"/>
              <a:t>What would you do if……..</a:t>
            </a:r>
            <a:endParaRPr lang="en-AU" sz="1800"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995056"/>
            <a:ext cx="3093772" cy="4029824"/>
          </a:xfrm>
        </p:spPr>
        <p:txBody>
          <a:bodyPr>
            <a:normAutofit fontScale="92500" lnSpcReduction="20000"/>
          </a:bodyPr>
          <a:lstStyle/>
          <a:p>
            <a:r>
              <a:rPr lang="en-AU" dirty="0" smtClean="0">
                <a:solidFill>
                  <a:schemeClr val="bg1"/>
                </a:solidFill>
              </a:rPr>
              <a:t>As parents you watch as your child learns to walk, talk  and to make choices. </a:t>
            </a:r>
          </a:p>
          <a:p>
            <a:r>
              <a:rPr lang="en-AU" dirty="0" smtClean="0">
                <a:solidFill>
                  <a:schemeClr val="bg1"/>
                </a:solidFill>
              </a:rPr>
              <a:t>A choice based on love. Listen as your child tells you when </a:t>
            </a:r>
            <a:r>
              <a:rPr lang="en-AU" dirty="0" smtClean="0">
                <a:solidFill>
                  <a:schemeClr val="bg1"/>
                </a:solidFill>
              </a:rPr>
              <a:t>they </a:t>
            </a:r>
            <a:r>
              <a:rPr lang="en-AU" dirty="0" smtClean="0">
                <a:solidFill>
                  <a:schemeClr val="bg1"/>
                </a:solidFill>
              </a:rPr>
              <a:t>were kind</a:t>
            </a:r>
            <a:r>
              <a:rPr lang="en-AU" dirty="0" smtClean="0">
                <a:solidFill>
                  <a:schemeClr val="bg1"/>
                </a:solidFill>
              </a:rPr>
              <a:t>, helpful, obedient this week. </a:t>
            </a:r>
          </a:p>
          <a:p>
            <a:r>
              <a:rPr lang="en-AU" dirty="0" smtClean="0">
                <a:solidFill>
                  <a:schemeClr val="bg1"/>
                </a:solidFill>
              </a:rPr>
              <a:t>A </a:t>
            </a:r>
            <a:r>
              <a:rPr lang="en-AU" dirty="0" smtClean="0">
                <a:solidFill>
                  <a:schemeClr val="bg1"/>
                </a:solidFill>
              </a:rPr>
              <a:t>choice that did not show love.  </a:t>
            </a:r>
          </a:p>
          <a:p>
            <a:r>
              <a:rPr lang="en-AU" dirty="0">
                <a:solidFill>
                  <a:schemeClr val="bg1"/>
                </a:solidFill>
              </a:rPr>
              <a:t>Parents – you </a:t>
            </a:r>
            <a:r>
              <a:rPr lang="en-AU" dirty="0" smtClean="0">
                <a:solidFill>
                  <a:schemeClr val="bg1"/>
                </a:solidFill>
              </a:rPr>
              <a:t>must know some of the poor choices your </a:t>
            </a:r>
            <a:r>
              <a:rPr lang="en-AU" dirty="0">
                <a:solidFill>
                  <a:schemeClr val="bg1"/>
                </a:solidFill>
              </a:rPr>
              <a:t>child </a:t>
            </a:r>
            <a:r>
              <a:rPr lang="en-AU" dirty="0" smtClean="0">
                <a:solidFill>
                  <a:schemeClr val="bg1"/>
                </a:solidFill>
              </a:rPr>
              <a:t>has made. </a:t>
            </a:r>
            <a:r>
              <a:rPr lang="en-AU" dirty="0">
                <a:solidFill>
                  <a:schemeClr val="bg1"/>
                </a:solidFill>
              </a:rPr>
              <a:t>Do not make </a:t>
            </a:r>
            <a:r>
              <a:rPr lang="en-AU" dirty="0" smtClean="0">
                <a:solidFill>
                  <a:schemeClr val="bg1"/>
                </a:solidFill>
              </a:rPr>
              <a:t>a list of suggestions. </a:t>
            </a:r>
            <a:r>
              <a:rPr lang="en-AU" dirty="0">
                <a:solidFill>
                  <a:schemeClr val="bg1"/>
                </a:solidFill>
              </a:rPr>
              <a:t>T</a:t>
            </a:r>
            <a:r>
              <a:rPr lang="en-AU" dirty="0" smtClean="0">
                <a:solidFill>
                  <a:schemeClr val="bg1"/>
                </a:solidFill>
              </a:rPr>
              <a:t>ry </a:t>
            </a:r>
            <a:r>
              <a:rPr lang="en-AU" dirty="0">
                <a:solidFill>
                  <a:schemeClr val="bg1"/>
                </a:solidFill>
              </a:rPr>
              <a:t>to help them remember </a:t>
            </a:r>
            <a:r>
              <a:rPr lang="en-AU" dirty="0" smtClean="0">
                <a:solidFill>
                  <a:schemeClr val="bg1"/>
                </a:solidFill>
              </a:rPr>
              <a:t>one </a:t>
            </a:r>
            <a:r>
              <a:rPr lang="en-AU" dirty="0">
                <a:solidFill>
                  <a:schemeClr val="bg1"/>
                </a:solidFill>
              </a:rPr>
              <a:t>of these times</a:t>
            </a:r>
            <a:r>
              <a:rPr lang="en-AU" dirty="0" smtClean="0">
                <a:solidFill>
                  <a:schemeClr val="bg1"/>
                </a:solidFill>
              </a:rPr>
              <a:t>. </a:t>
            </a:r>
            <a:endParaRPr lang="en-AU" dirty="0">
              <a:solidFill>
                <a:schemeClr val="bg1"/>
              </a:solidFill>
            </a:endParaRPr>
          </a:p>
          <a:p>
            <a:endParaRPr lang="en-AU" dirty="0" smtClean="0">
              <a:solidFill>
                <a:schemeClr val="bg1"/>
              </a:solidFill>
            </a:endParaRPr>
          </a:p>
          <a:p>
            <a:r>
              <a:rPr lang="en-AU" dirty="0" smtClean="0">
                <a:solidFill>
                  <a:schemeClr val="bg1"/>
                </a:solidFill>
              </a:rPr>
              <a:t>The moral dilemma  at the bottom of </a:t>
            </a:r>
            <a:r>
              <a:rPr lang="en-AU" dirty="0" smtClean="0">
                <a:solidFill>
                  <a:schemeClr val="bg1"/>
                </a:solidFill>
              </a:rPr>
              <a:t>page </a:t>
            </a:r>
            <a:r>
              <a:rPr lang="en-AU" dirty="0" smtClean="0">
                <a:solidFill>
                  <a:schemeClr val="bg1"/>
                </a:solidFill>
              </a:rPr>
              <a:t>5 allows your  child to critic someone else’s actions. This is easier  than discussing  their own poor choices. </a:t>
            </a:r>
          </a:p>
          <a:p>
            <a:r>
              <a:rPr lang="en-AU" dirty="0" smtClean="0">
                <a:solidFill>
                  <a:schemeClr val="bg1"/>
                </a:solidFill>
              </a:rPr>
              <a:t> </a:t>
            </a:r>
            <a:endParaRPr lang="en-AU" dirty="0">
              <a:solidFill>
                <a:schemeClr val="bg1"/>
              </a:solidFill>
            </a:endParaRPr>
          </a:p>
        </p:txBody>
      </p:sp>
      <p:pic>
        <p:nvPicPr>
          <p:cNvPr id="5" name="Picture 4"/>
          <p:cNvPicPr>
            <a:picLocks noChangeAspect="1"/>
          </p:cNvPicPr>
          <p:nvPr/>
        </p:nvPicPr>
        <p:blipFill>
          <a:blip r:embed="rId7"/>
          <a:stretch>
            <a:fillRect/>
          </a:stretch>
        </p:blipFill>
        <p:spPr>
          <a:xfrm rot="239174">
            <a:off x="6100538" y="146175"/>
            <a:ext cx="4430687" cy="6472051"/>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460749" y="1271155"/>
            <a:ext cx="487363" cy="487363"/>
          </a:xfrm>
          <a:prstGeom prst="rect">
            <a:avLst/>
          </a:prstGeom>
        </p:spPr>
      </p:pic>
    </p:spTree>
    <p:extLst>
      <p:ext uri="{BB962C8B-B14F-4D97-AF65-F5344CB8AC3E}">
        <p14:creationId xmlns:p14="http://schemas.microsoft.com/office/powerpoint/2010/main" val="271395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79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07473"/>
            <a:ext cx="2793158" cy="727364"/>
          </a:xfrm>
        </p:spPr>
        <p:txBody>
          <a:bodyPr/>
          <a:lstStyle/>
          <a:p>
            <a:r>
              <a:rPr lang="en-AU" dirty="0" smtClean="0"/>
              <a:t>WHAT IS SIN</a:t>
            </a:r>
            <a:br>
              <a:rPr lang="en-AU" dirty="0" smtClean="0"/>
            </a:br>
            <a:endParaRPr lang="en-AU" sz="1800"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half" idx="2"/>
          </p:nvPr>
        </p:nvSpPr>
        <p:spPr>
          <a:xfrm>
            <a:off x="1154954" y="1718888"/>
            <a:ext cx="2793158" cy="4029824"/>
          </a:xfrm>
        </p:spPr>
        <p:txBody>
          <a:bodyPr>
            <a:normAutofit/>
          </a:bodyPr>
          <a:lstStyle/>
          <a:p>
            <a:r>
              <a:rPr lang="en-AU" dirty="0" smtClean="0"/>
              <a:t>Is it breaking </a:t>
            </a:r>
            <a:r>
              <a:rPr lang="en-AU" dirty="0"/>
              <a:t>rules </a:t>
            </a:r>
            <a:r>
              <a:rPr lang="en-AU" dirty="0" smtClean="0"/>
              <a:t>(I will get into trouble) or </a:t>
            </a:r>
            <a:r>
              <a:rPr lang="en-AU" dirty="0"/>
              <a:t>harming </a:t>
            </a:r>
            <a:r>
              <a:rPr lang="en-AU" dirty="0" smtClean="0"/>
              <a:t>relationships (I have hurt someone). </a:t>
            </a:r>
            <a:endParaRPr lang="en-AU" dirty="0" smtClean="0">
              <a:solidFill>
                <a:schemeClr val="bg1"/>
              </a:solidFill>
            </a:endParaRPr>
          </a:p>
          <a:p>
            <a:endParaRPr lang="en-AU" dirty="0" smtClean="0">
              <a:solidFill>
                <a:schemeClr val="bg1"/>
              </a:solidFill>
            </a:endParaRPr>
          </a:p>
          <a:p>
            <a:r>
              <a:rPr lang="en-AU" dirty="0" smtClean="0">
                <a:solidFill>
                  <a:schemeClr val="bg1"/>
                </a:solidFill>
              </a:rPr>
              <a:t>In the short stories on </a:t>
            </a:r>
            <a:r>
              <a:rPr lang="en-AU" dirty="0" smtClean="0">
                <a:solidFill>
                  <a:schemeClr val="bg1"/>
                </a:solidFill>
              </a:rPr>
              <a:t>page 6  </a:t>
            </a:r>
            <a:r>
              <a:rPr lang="en-AU" dirty="0" smtClean="0">
                <a:solidFill>
                  <a:schemeClr val="bg1"/>
                </a:solidFill>
              </a:rPr>
              <a:t>your child will know the good choice (love) and poor choice(Sin). </a:t>
            </a:r>
          </a:p>
          <a:p>
            <a:endParaRPr lang="en-AU" dirty="0" smtClean="0">
              <a:solidFill>
                <a:schemeClr val="bg1"/>
              </a:solidFill>
            </a:endParaRPr>
          </a:p>
          <a:p>
            <a:r>
              <a:rPr lang="en-AU" dirty="0" smtClean="0">
                <a:solidFill>
                  <a:schemeClr val="bg1"/>
                </a:solidFill>
              </a:rPr>
              <a:t>Discuss each question with your child. Ask </a:t>
            </a:r>
            <a:r>
              <a:rPr lang="en-AU" dirty="0" smtClean="0">
                <a:solidFill>
                  <a:schemeClr val="bg1"/>
                </a:solidFill>
              </a:rPr>
              <a:t>them   </a:t>
            </a:r>
            <a:r>
              <a:rPr lang="en-AU" dirty="0" smtClean="0">
                <a:solidFill>
                  <a:schemeClr val="bg1"/>
                </a:solidFill>
              </a:rPr>
              <a:t>why they decided on each answer. </a:t>
            </a:r>
            <a:endParaRPr lang="en-AU" dirty="0">
              <a:solidFill>
                <a:schemeClr val="bg1"/>
              </a:solidFill>
            </a:endParaRPr>
          </a:p>
        </p:txBody>
      </p:sp>
      <p:pic>
        <p:nvPicPr>
          <p:cNvPr id="6" name="Picture 5"/>
          <p:cNvPicPr>
            <a:picLocks noChangeAspect="1"/>
          </p:cNvPicPr>
          <p:nvPr/>
        </p:nvPicPr>
        <p:blipFill>
          <a:blip r:embed="rId5"/>
          <a:stretch>
            <a:fillRect/>
          </a:stretch>
        </p:blipFill>
        <p:spPr>
          <a:xfrm rot="371759">
            <a:off x="5924888" y="459076"/>
            <a:ext cx="4034363" cy="5858597"/>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21382" y="2379307"/>
            <a:ext cx="487363" cy="487363"/>
          </a:xfrm>
          <a:prstGeom prst="rect">
            <a:avLst/>
          </a:prstGeom>
        </p:spPr>
      </p:pic>
    </p:spTree>
    <p:extLst>
      <p:ext uri="{BB962C8B-B14F-4D97-AF65-F5344CB8AC3E}">
        <p14:creationId xmlns:p14="http://schemas.microsoft.com/office/powerpoint/2010/main" val="4142577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3026</TotalTime>
  <Words>2689</Words>
  <Application>Microsoft Office PowerPoint</Application>
  <PresentationFormat>Widescreen</PresentationFormat>
  <Paragraphs>156</Paragraphs>
  <Slides>17</Slides>
  <Notes>17</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 3</vt:lpstr>
      <vt:lpstr>Ion Boardroom</vt:lpstr>
      <vt:lpstr>Session 1  Contents</vt:lpstr>
      <vt:lpstr>For Parents - before starting</vt:lpstr>
      <vt:lpstr>Bits at the Back of the Book</vt:lpstr>
      <vt:lpstr>Parent notes</vt:lpstr>
      <vt:lpstr>For parents and children  Welcome</vt:lpstr>
      <vt:lpstr>Praying together</vt:lpstr>
      <vt:lpstr>GOD IS LOVE </vt:lpstr>
      <vt:lpstr>What would you do if……..</vt:lpstr>
      <vt:lpstr>WHAT IS SIN </vt:lpstr>
      <vt:lpstr>Forgiving Father </vt:lpstr>
      <vt:lpstr>Exploring the scripture text</vt:lpstr>
      <vt:lpstr>ACTIVITIES</vt:lpstr>
      <vt:lpstr>Family Prayer</vt:lpstr>
      <vt:lpstr>Suggested Home Activities</vt:lpstr>
      <vt:lpstr>Home Activity</vt:lpstr>
      <vt:lpstr>It always comes back to what did Jesus teach.</vt:lpstr>
      <vt:lpstr>Next session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Mawhinney</dc:creator>
  <cp:lastModifiedBy>Douglas Mawhinney</cp:lastModifiedBy>
  <cp:revision>167</cp:revision>
  <dcterms:created xsi:type="dcterms:W3CDTF">2020-06-12T09:13:51Z</dcterms:created>
  <dcterms:modified xsi:type="dcterms:W3CDTF">2020-07-10T01:33:44Z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